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28"/>
  </p:notesMasterIdLst>
  <p:sldIdLst>
    <p:sldId id="341" r:id="rId2"/>
    <p:sldId id="362" r:id="rId3"/>
    <p:sldId id="363" r:id="rId4"/>
    <p:sldId id="380" r:id="rId5"/>
    <p:sldId id="364" r:id="rId6"/>
    <p:sldId id="365" r:id="rId7"/>
    <p:sldId id="373" r:id="rId8"/>
    <p:sldId id="366" r:id="rId9"/>
    <p:sldId id="367" r:id="rId10"/>
    <p:sldId id="368" r:id="rId11"/>
    <p:sldId id="369" r:id="rId12"/>
    <p:sldId id="349" r:id="rId13"/>
    <p:sldId id="350" r:id="rId14"/>
    <p:sldId id="371" r:id="rId15"/>
    <p:sldId id="372" r:id="rId16"/>
    <p:sldId id="359" r:id="rId17"/>
    <p:sldId id="355" r:id="rId18"/>
    <p:sldId id="375" r:id="rId19"/>
    <p:sldId id="357" r:id="rId20"/>
    <p:sldId id="376" r:id="rId21"/>
    <p:sldId id="356" r:id="rId22"/>
    <p:sldId id="374" r:id="rId23"/>
    <p:sldId id="377" r:id="rId24"/>
    <p:sldId id="378" r:id="rId25"/>
    <p:sldId id="381" r:id="rId26"/>
    <p:sldId id="37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8" autoAdjust="0"/>
    <p:restoredTop sz="95794" autoAdjust="0"/>
  </p:normalViewPr>
  <p:slideViewPr>
    <p:cSldViewPr snapToGrid="0">
      <p:cViewPr varScale="1">
        <p:scale>
          <a:sx n="111" d="100"/>
          <a:sy n="111" d="100"/>
        </p:scale>
        <p:origin x="66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72"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73"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74"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75"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76"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77"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3075"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A0EA98-5831-4853-B862-C702E6EB345C}" type="slidenum">
              <a:rPr lang="en-US" smtClean="0"/>
              <a:t>1</a:t>
            </a:fld>
            <a:endParaRPr lang="en-US"/>
          </a:p>
        </p:txBody>
      </p:sp>
    </p:spTree>
    <p:extLst>
      <p:ext uri="{BB962C8B-B14F-4D97-AF65-F5344CB8AC3E}">
        <p14:creationId xmlns:p14="http://schemas.microsoft.com/office/powerpoint/2010/main" val="2851200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3075"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A0EA98-5831-4853-B862-C702E6EB345C}" type="slidenum">
              <a:rPr lang="en-US" smtClean="0"/>
              <a:t>9</a:t>
            </a:fld>
            <a:endParaRPr lang="en-US"/>
          </a:p>
        </p:txBody>
      </p:sp>
    </p:spTree>
    <p:extLst>
      <p:ext uri="{BB962C8B-B14F-4D97-AF65-F5344CB8AC3E}">
        <p14:creationId xmlns:p14="http://schemas.microsoft.com/office/powerpoint/2010/main" val="375716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3075"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A0EA98-5831-4853-B862-C702E6EB345C}" type="slidenum">
              <a:rPr lang="en-US" smtClean="0"/>
              <a:t>11</a:t>
            </a:fld>
            <a:endParaRPr lang="en-US"/>
          </a:p>
        </p:txBody>
      </p:sp>
    </p:spTree>
    <p:extLst>
      <p:ext uri="{BB962C8B-B14F-4D97-AF65-F5344CB8AC3E}">
        <p14:creationId xmlns:p14="http://schemas.microsoft.com/office/powerpoint/2010/main" val="2539297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3075"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A0EA98-5831-4853-B862-C702E6EB345C}" type="slidenum">
              <a:rPr lang="en-US" smtClean="0"/>
              <a:t>13</a:t>
            </a:fld>
            <a:endParaRPr lang="en-US"/>
          </a:p>
        </p:txBody>
      </p:sp>
    </p:spTree>
    <p:extLst>
      <p:ext uri="{BB962C8B-B14F-4D97-AF65-F5344CB8AC3E}">
        <p14:creationId xmlns:p14="http://schemas.microsoft.com/office/powerpoint/2010/main" val="1354759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AAFA016B-0099-46AA-A314-FBB7332908B7}" type="datetimeFigureOut">
              <a:rPr lang="en-US" smtClean="0"/>
              <a:t>9/27/21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A9CB8B-94B7-41F9-91CC-002F181B9BF1}" type="slidenum">
              <a:rPr lang="en-US" smtClean="0"/>
              <a:t>‹#›</a:t>
            </a:fld>
            <a:endParaRPr lang="en-US"/>
          </a:p>
        </p:txBody>
      </p:sp>
    </p:spTree>
    <p:extLst>
      <p:ext uri="{BB962C8B-B14F-4D97-AF65-F5344CB8AC3E}">
        <p14:creationId xmlns:p14="http://schemas.microsoft.com/office/powerpoint/2010/main" val="179235833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FA016B-0099-46AA-A314-FBB7332908B7}"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9CB8B-94B7-41F9-91CC-002F181B9BF1}" type="slidenum">
              <a:rPr lang="en-US" smtClean="0"/>
              <a:t>‹#›</a:t>
            </a:fld>
            <a:endParaRPr lang="en-US"/>
          </a:p>
        </p:txBody>
      </p:sp>
    </p:spTree>
    <p:extLst>
      <p:ext uri="{BB962C8B-B14F-4D97-AF65-F5344CB8AC3E}">
        <p14:creationId xmlns:p14="http://schemas.microsoft.com/office/powerpoint/2010/main" val="184849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FA016B-0099-46AA-A314-FBB7332908B7}"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9CB8B-94B7-41F9-91CC-002F181B9BF1}" type="slidenum">
              <a:rPr lang="en-US" smtClean="0"/>
              <a:t>‹#›</a:t>
            </a:fld>
            <a:endParaRPr lang="en-US"/>
          </a:p>
        </p:txBody>
      </p:sp>
    </p:spTree>
    <p:extLst>
      <p:ext uri="{BB962C8B-B14F-4D97-AF65-F5344CB8AC3E}">
        <p14:creationId xmlns:p14="http://schemas.microsoft.com/office/powerpoint/2010/main" val="2198988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048606"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104860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60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4860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6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486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6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48613" name="Date Placeholder 2"/>
          <p:cNvSpPr>
            <a:spLocks noGrp="1"/>
          </p:cNvSpPr>
          <p:nvPr>
            <p:ph type="dt" sz="half" idx="10"/>
          </p:nvPr>
        </p:nvSpPr>
        <p:spPr/>
        <p:txBody>
          <a:bodyPr/>
          <a:lstStyle/>
          <a:p>
            <a:fld id="{AAFA016B-0099-46AA-A314-FBB7332908B7}" type="datetimeFigureOut">
              <a:rPr lang="en-US" smtClean="0"/>
              <a:t>9/27/21</a:t>
            </a:fld>
            <a:endParaRPr lang="en-US"/>
          </a:p>
        </p:txBody>
      </p:sp>
      <p:sp>
        <p:nvSpPr>
          <p:cNvPr id="1048614" name="Footer Placeholder 3"/>
          <p:cNvSpPr>
            <a:spLocks noGrp="1"/>
          </p:cNvSpPr>
          <p:nvPr>
            <p:ph type="ftr" sz="quarter" idx="11"/>
          </p:nvPr>
        </p:nvSpPr>
        <p:spPr/>
        <p:txBody>
          <a:bodyPr/>
          <a:lstStyle/>
          <a:p>
            <a:endParaRPr lang="en-US"/>
          </a:p>
        </p:txBody>
      </p:sp>
      <p:sp>
        <p:nvSpPr>
          <p:cNvPr id="1048615" name="Slide Number Placeholder 4"/>
          <p:cNvSpPr>
            <a:spLocks noGrp="1"/>
          </p:cNvSpPr>
          <p:nvPr>
            <p:ph type="sldNum" sz="quarter" idx="12"/>
          </p:nvPr>
        </p:nvSpPr>
        <p:spPr/>
        <p:txBody>
          <a:bodyPr/>
          <a:lstStyle/>
          <a:p>
            <a:fld id="{E5A9CB8B-94B7-41F9-91CC-002F181B9BF1}" type="slidenum">
              <a:rPr lang="en-US" smtClean="0"/>
              <a:t>‹#›</a:t>
            </a:fld>
            <a:endParaRPr lang="en-US"/>
          </a:p>
        </p:txBody>
      </p:sp>
    </p:spTree>
    <p:extLst>
      <p:ext uri="{BB962C8B-B14F-4D97-AF65-F5344CB8AC3E}">
        <p14:creationId xmlns:p14="http://schemas.microsoft.com/office/powerpoint/2010/main" val="126154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AFA016B-0099-46AA-A314-FBB7332908B7}" type="datetimeFigureOut">
              <a:rPr lang="en-US" smtClean="0"/>
              <a:t>9/27/21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A9CB8B-94B7-41F9-91CC-002F181B9BF1}" type="slidenum">
              <a:rPr lang="en-US" smtClean="0"/>
              <a:t>‹#›</a:t>
            </a:fld>
            <a:endParaRPr lang="en-US"/>
          </a:p>
        </p:txBody>
      </p:sp>
    </p:spTree>
    <p:extLst>
      <p:ext uri="{BB962C8B-B14F-4D97-AF65-F5344CB8AC3E}">
        <p14:creationId xmlns:p14="http://schemas.microsoft.com/office/powerpoint/2010/main" val="938613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AAFA016B-0099-46AA-A314-FBB7332908B7}" type="datetimeFigureOut">
              <a:rPr lang="en-US" smtClean="0"/>
              <a:t>9/27/21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A9CB8B-94B7-41F9-91CC-002F181B9BF1}" type="slidenum">
              <a:rPr lang="en-US" smtClean="0"/>
              <a:t>‹#›</a:t>
            </a:fld>
            <a:endParaRPr lang="en-US"/>
          </a:p>
        </p:txBody>
      </p:sp>
    </p:spTree>
    <p:extLst>
      <p:ext uri="{BB962C8B-B14F-4D97-AF65-F5344CB8AC3E}">
        <p14:creationId xmlns:p14="http://schemas.microsoft.com/office/powerpoint/2010/main" val="24152151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AAFA016B-0099-46AA-A314-FBB7332908B7}" type="datetimeFigureOut">
              <a:rPr lang="en-US" smtClean="0"/>
              <a:t>9/27/21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5A9CB8B-94B7-41F9-91CC-002F181B9BF1}" type="slidenum">
              <a:rPr lang="en-US" smtClean="0"/>
              <a:t>‹#›</a:t>
            </a:fld>
            <a:endParaRPr lang="en-US"/>
          </a:p>
        </p:txBody>
      </p:sp>
    </p:spTree>
    <p:extLst>
      <p:ext uri="{BB962C8B-B14F-4D97-AF65-F5344CB8AC3E}">
        <p14:creationId xmlns:p14="http://schemas.microsoft.com/office/powerpoint/2010/main" val="1181214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AAFA016B-0099-46AA-A314-FBB7332908B7}" type="datetimeFigureOut">
              <a:rPr lang="en-US" smtClean="0"/>
              <a:t>9/27/21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A9CB8B-94B7-41F9-91CC-002F181B9BF1}"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78511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AFA016B-0099-46AA-A314-FBB7332908B7}" type="datetimeFigureOut">
              <a:rPr lang="en-US" smtClean="0"/>
              <a:t>9/27/21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A9CB8B-94B7-41F9-91CC-002F181B9BF1}" type="slidenum">
              <a:rPr lang="en-US" smtClean="0"/>
              <a:t>‹#›</a:t>
            </a:fld>
            <a:endParaRPr lang="en-US"/>
          </a:p>
        </p:txBody>
      </p:sp>
    </p:spTree>
    <p:extLst>
      <p:ext uri="{BB962C8B-B14F-4D97-AF65-F5344CB8AC3E}">
        <p14:creationId xmlns:p14="http://schemas.microsoft.com/office/powerpoint/2010/main" val="352795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A016B-0099-46AA-A314-FBB7332908B7}" type="datetimeFigureOut">
              <a:rPr lang="en-US" smtClean="0"/>
              <a:t>9/27/21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A9CB8B-94B7-41F9-91CC-002F181B9BF1}" type="slidenum">
              <a:rPr lang="en-US" smtClean="0"/>
              <a:t>‹#›</a:t>
            </a:fld>
            <a:endParaRPr lang="en-US"/>
          </a:p>
        </p:txBody>
      </p:sp>
    </p:spTree>
    <p:extLst>
      <p:ext uri="{BB962C8B-B14F-4D97-AF65-F5344CB8AC3E}">
        <p14:creationId xmlns:p14="http://schemas.microsoft.com/office/powerpoint/2010/main" val="170347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AAFA016B-0099-46AA-A314-FBB7332908B7}" type="datetimeFigureOut">
              <a:rPr lang="en-US" smtClean="0"/>
              <a:t>9/27/21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E5A9CB8B-94B7-41F9-91CC-002F181B9BF1}" type="slidenum">
              <a:rPr lang="en-US" smtClean="0"/>
              <a:t>‹#›</a:t>
            </a:fld>
            <a:endParaRPr lang="en-US"/>
          </a:p>
        </p:txBody>
      </p:sp>
    </p:spTree>
    <p:extLst>
      <p:ext uri="{BB962C8B-B14F-4D97-AF65-F5344CB8AC3E}">
        <p14:creationId xmlns:p14="http://schemas.microsoft.com/office/powerpoint/2010/main" val="879734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AFA016B-0099-46AA-A314-FBB7332908B7}" type="datetimeFigureOut">
              <a:rPr lang="en-US" smtClean="0"/>
              <a:t>9/27/21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E5A9CB8B-94B7-41F9-91CC-002F181B9BF1}" type="slidenum">
              <a:rPr lang="en-US" smtClean="0"/>
              <a:t>‹#›</a:t>
            </a:fld>
            <a:endParaRPr lang="en-US"/>
          </a:p>
        </p:txBody>
      </p:sp>
    </p:spTree>
    <p:extLst>
      <p:ext uri="{BB962C8B-B14F-4D97-AF65-F5344CB8AC3E}">
        <p14:creationId xmlns:p14="http://schemas.microsoft.com/office/powerpoint/2010/main" val="7430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AFA016B-0099-46AA-A314-FBB7332908B7}" type="datetimeFigureOut">
              <a:rPr lang="en-US" smtClean="0"/>
              <a:t>9/27/21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E5A9CB8B-94B7-41F9-91CC-002F181B9BF1}" type="slidenum">
              <a:rPr lang="en-US" smtClean="0"/>
              <a:t>‹#›</a:t>
            </a:fld>
            <a:endParaRPr lang="en-US"/>
          </a:p>
        </p:txBody>
      </p:sp>
    </p:spTree>
    <p:extLst>
      <p:ext uri="{BB962C8B-B14F-4D97-AF65-F5344CB8AC3E}">
        <p14:creationId xmlns:p14="http://schemas.microsoft.com/office/powerpoint/2010/main" val="1584068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90"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
          <p:cNvSpPr>
            <a:spLocks noGrp="1"/>
          </p:cNvSpPr>
          <p:nvPr>
            <p:ph type="ctrTitle"/>
          </p:nvPr>
        </p:nvSpPr>
        <p:spPr>
          <a:xfrm>
            <a:off x="1600200" y="1265562"/>
            <a:ext cx="8991600" cy="2767102"/>
          </a:xfrm>
        </p:spPr>
        <p:txBody>
          <a:bodyPr>
            <a:normAutofit/>
          </a:bodyPr>
          <a:lstStyle/>
          <a:p>
            <a:r>
              <a:rPr lang="en-US" dirty="0"/>
              <a:t>COMMUNITY YOUTH NEIGHBOURHOOD WALKS </a:t>
            </a:r>
            <a:br>
              <a:rPr lang="en-US" dirty="0"/>
            </a:br>
            <a:r>
              <a:rPr lang="en-US" dirty="0"/>
              <a:t>(within CHIEDZA process evaluation)</a:t>
            </a:r>
          </a:p>
        </p:txBody>
      </p:sp>
      <p:sp>
        <p:nvSpPr>
          <p:cNvPr id="1048639" name="Subtitle 2"/>
          <p:cNvSpPr>
            <a:spLocks noGrp="1"/>
          </p:cNvSpPr>
          <p:nvPr>
            <p:ph type="subTitle" idx="1"/>
          </p:nvPr>
        </p:nvSpPr>
        <p:spPr>
          <a:xfrm>
            <a:off x="2557221" y="4352544"/>
            <a:ext cx="7067226" cy="1239894"/>
          </a:xfrm>
        </p:spPr>
        <p:txBody>
          <a:bodyPr>
            <a:normAutofit/>
          </a:bodyPr>
          <a:lstStyle/>
          <a:p>
            <a:r>
              <a:rPr lang="en-US" sz="1800" dirty="0"/>
              <a:t>Youth researchers: </a:t>
            </a:r>
            <a:r>
              <a:rPr lang="en-US" sz="1800" dirty="0" err="1"/>
              <a:t>McNelson</a:t>
            </a:r>
            <a:r>
              <a:rPr lang="en-US" sz="1800" dirty="0"/>
              <a:t> Zulu and </a:t>
            </a:r>
            <a:r>
              <a:rPr lang="en-US" sz="1800" dirty="0" err="1"/>
              <a:t>Mitchelle</a:t>
            </a:r>
            <a:r>
              <a:rPr lang="en-US" sz="1800" dirty="0"/>
              <a:t> </a:t>
            </a:r>
            <a:r>
              <a:rPr lang="en-US" sz="1800" dirty="0" err="1"/>
              <a:t>Mapisa</a:t>
            </a:r>
            <a:endParaRPr lang="en-US" sz="1800" dirty="0"/>
          </a:p>
          <a:p>
            <a:r>
              <a:rPr lang="en-US" sz="1800" dirty="0"/>
              <a:t>Mentors: Ranga Primrose </a:t>
            </a:r>
            <a:r>
              <a:rPr lang="en-US" sz="1800" dirty="0" err="1"/>
              <a:t>Nyamwanza</a:t>
            </a:r>
            <a:r>
              <a:rPr lang="en-US" sz="1800" dirty="0"/>
              <a:t> and Constance Mackworth-Young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49F52-E8C2-C749-B742-2B43F892B56E}"/>
              </a:ext>
            </a:extLst>
          </p:cNvPr>
          <p:cNvSpPr>
            <a:spLocks noGrp="1"/>
          </p:cNvSpPr>
          <p:nvPr>
            <p:ph type="title"/>
          </p:nvPr>
        </p:nvSpPr>
        <p:spPr/>
        <p:txBody>
          <a:bodyPr/>
          <a:lstStyle/>
          <a:p>
            <a:r>
              <a:rPr lang="en-US" dirty="0"/>
              <a:t>Participants</a:t>
            </a:r>
          </a:p>
        </p:txBody>
      </p:sp>
      <p:sp>
        <p:nvSpPr>
          <p:cNvPr id="3" name="Content Placeholder 2">
            <a:extLst>
              <a:ext uri="{FF2B5EF4-FFF2-40B4-BE49-F238E27FC236}">
                <a16:creationId xmlns:a16="http://schemas.microsoft.com/office/drawing/2014/main" id="{09B5A51F-354F-C646-BF77-2175B7B09740}"/>
              </a:ext>
            </a:extLst>
          </p:cNvPr>
          <p:cNvSpPr>
            <a:spLocks noGrp="1"/>
          </p:cNvSpPr>
          <p:nvPr>
            <p:ph idx="1"/>
          </p:nvPr>
        </p:nvSpPr>
        <p:spPr/>
        <p:txBody>
          <a:bodyPr/>
          <a:lstStyle/>
          <a:p>
            <a:r>
              <a:rPr lang="en-US" dirty="0">
                <a:solidFill>
                  <a:schemeClr val="tx1"/>
                </a:solidFill>
              </a:rPr>
              <a:t>Young people living in the CHIEDZA communities aged 16 to 24 (i.e. Those who would be eligible to attend CHIEDZA)</a:t>
            </a:r>
          </a:p>
        </p:txBody>
      </p:sp>
    </p:spTree>
    <p:extLst>
      <p:ext uri="{BB962C8B-B14F-4D97-AF65-F5344CB8AC3E}">
        <p14:creationId xmlns:p14="http://schemas.microsoft.com/office/powerpoint/2010/main" val="91600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2A73-C2A3-D04F-B7D9-4C44EC01E4E6}"/>
              </a:ext>
            </a:extLst>
          </p:cNvPr>
          <p:cNvSpPr>
            <a:spLocks noGrp="1"/>
          </p:cNvSpPr>
          <p:nvPr>
            <p:ph type="title"/>
          </p:nvPr>
        </p:nvSpPr>
        <p:spPr/>
        <p:txBody>
          <a:bodyPr/>
          <a:lstStyle/>
          <a:p>
            <a:r>
              <a:rPr lang="en-US" dirty="0"/>
              <a:t>Questioning</a:t>
            </a:r>
          </a:p>
        </p:txBody>
      </p:sp>
      <p:sp>
        <p:nvSpPr>
          <p:cNvPr id="3" name="Content Placeholder 2">
            <a:extLst>
              <a:ext uri="{FF2B5EF4-FFF2-40B4-BE49-F238E27FC236}">
                <a16:creationId xmlns:a16="http://schemas.microsoft.com/office/drawing/2014/main" id="{A327241D-98E1-FF4D-9C36-26B198CFAAAF}"/>
              </a:ext>
            </a:extLst>
          </p:cNvPr>
          <p:cNvSpPr>
            <a:spLocks noGrp="1"/>
          </p:cNvSpPr>
          <p:nvPr>
            <p:ph idx="1"/>
          </p:nvPr>
        </p:nvSpPr>
        <p:spPr/>
        <p:txBody>
          <a:bodyPr/>
          <a:lstStyle/>
          <a:p>
            <a:r>
              <a:rPr lang="en-US" dirty="0"/>
              <a:t>Have you ever heard of CHIEDZA?</a:t>
            </a:r>
          </a:p>
          <a:p>
            <a:r>
              <a:rPr lang="en-US" dirty="0"/>
              <a:t>Have you ever been to CHIEDZA?</a:t>
            </a:r>
          </a:p>
          <a:p>
            <a:pPr lvl="1"/>
            <a:r>
              <a:rPr lang="en-US" dirty="0"/>
              <a:t>If yes, can you tell us when you last went?</a:t>
            </a:r>
          </a:p>
          <a:p>
            <a:pPr lvl="1"/>
            <a:r>
              <a:rPr lang="en-US" dirty="0"/>
              <a:t>If not, can you tell us the reason why you are not coming to CHIEDZA?</a:t>
            </a:r>
          </a:p>
        </p:txBody>
      </p:sp>
    </p:spTree>
    <p:extLst>
      <p:ext uri="{BB962C8B-B14F-4D97-AF65-F5344CB8AC3E}">
        <p14:creationId xmlns:p14="http://schemas.microsoft.com/office/powerpoint/2010/main" val="1273862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Title 1"/>
          <p:cNvSpPr>
            <a:spLocks noGrp="1"/>
          </p:cNvSpPr>
          <p:nvPr>
            <p:ph type="title"/>
          </p:nvPr>
        </p:nvSpPr>
        <p:spPr>
          <a:xfrm>
            <a:off x="193040" y="931259"/>
            <a:ext cx="5758309" cy="1735667"/>
          </a:xfrm>
        </p:spPr>
        <p:txBody>
          <a:bodyPr>
            <a:normAutofit/>
          </a:bodyPr>
          <a:lstStyle/>
          <a:p>
            <a:r>
              <a:rPr lang="en-US" dirty="0"/>
              <a:t>CHALLENGES, LESSONS AND EXPERIENCES</a:t>
            </a:r>
          </a:p>
        </p:txBody>
      </p:sp>
      <p:pic>
        <p:nvPicPr>
          <p:cNvPr id="2097167" name="Picture Placeholder 4"/>
          <p:cNvPicPr>
            <a:picLocks noGrp="1" noChangeAspect="1"/>
          </p:cNvPicPr>
          <p:nvPr>
            <p:ph type="pic" idx="1"/>
          </p:nvPr>
        </p:nvPicPr>
        <p:blipFill>
          <a:blip r:embed="rId2"/>
          <a:srcRect t="7960" b="7960"/>
          <a:stretch>
            <a:fillRect/>
          </a:stretch>
        </p:blipFill>
        <p:spPr/>
      </p:pic>
      <p:sp>
        <p:nvSpPr>
          <p:cNvPr id="1048688" name="Text Placeholder 3"/>
          <p:cNvSpPr>
            <a:spLocks noGrp="1"/>
          </p:cNvSpPr>
          <p:nvPr>
            <p:ph type="body" sz="half" idx="2"/>
          </p:nvPr>
        </p:nvSpPr>
        <p:spPr>
          <a:xfrm>
            <a:off x="839788" y="2279468"/>
            <a:ext cx="3932237" cy="3811588"/>
          </a:xfrm>
        </p:spPr>
        <p:txBody>
          <a:bodyPr>
            <a:normAutofit fontScale="95000"/>
          </a:bodyPr>
          <a:lstStyle/>
          <a:p>
            <a:r>
              <a:rPr lang="en-US" dirty="0"/>
              <a:t>    </a:t>
            </a:r>
          </a:p>
          <a:p>
            <a:endParaRPr lang="en-US" dirty="0"/>
          </a:p>
          <a:p>
            <a:endParaRPr lang="en-US" dirty="0"/>
          </a:p>
          <a:p>
            <a:endParaRPr lang="en-US" dirty="0"/>
          </a:p>
          <a:p>
            <a:r>
              <a:rPr lang="en-US" dirty="0"/>
              <a:t>     -WAY OF APPROACH</a:t>
            </a:r>
          </a:p>
          <a:p>
            <a:r>
              <a:rPr lang="en-US" dirty="0"/>
              <a:t>     -STARTING A CONVERSATION</a:t>
            </a:r>
          </a:p>
          <a:p>
            <a:r>
              <a:rPr lang="en-US" dirty="0"/>
              <a:t>     -CHANGING LOCATION</a:t>
            </a:r>
          </a:p>
          <a:p>
            <a:r>
              <a:rPr lang="en-US" dirty="0"/>
              <a:t>     -CLUSTER BOUNDARIES</a:t>
            </a:r>
          </a:p>
          <a:p>
            <a:r>
              <a:rPr lang="en-US" dirty="0"/>
              <a:t>     -REFUSAL</a:t>
            </a:r>
          </a:p>
          <a:p>
            <a:r>
              <a:rPr lang="en-US" dirty="0"/>
              <a:t>     -FAKE AGE</a:t>
            </a:r>
          </a:p>
          <a:p>
            <a:endParaRPr lang="en-US" dirty="0"/>
          </a:p>
          <a:p>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Title 1"/>
          <p:cNvSpPr>
            <a:spLocks noGrp="1"/>
          </p:cNvSpPr>
          <p:nvPr>
            <p:ph type="title"/>
          </p:nvPr>
        </p:nvSpPr>
        <p:spPr>
          <a:xfrm>
            <a:off x="266661" y="632159"/>
            <a:ext cx="5576200" cy="1452881"/>
          </a:xfrm>
        </p:spPr>
        <p:txBody>
          <a:bodyPr>
            <a:normAutofit/>
          </a:bodyPr>
          <a:lstStyle/>
          <a:p>
            <a:r>
              <a:rPr lang="en-US" b="1" dirty="0"/>
              <a:t>  </a:t>
            </a:r>
            <a:r>
              <a:rPr lang="en-US" dirty="0"/>
              <a:t>BOUNDARIES</a:t>
            </a:r>
            <a:br>
              <a:rPr lang="en-US" dirty="0"/>
            </a:br>
            <a:r>
              <a:rPr lang="en-US" dirty="0" err="1"/>
              <a:t>Kambuzuma</a:t>
            </a:r>
            <a:r>
              <a:rPr lang="en-US" dirty="0"/>
              <a:t> High School</a:t>
            </a:r>
          </a:p>
        </p:txBody>
      </p:sp>
      <p:pic>
        <p:nvPicPr>
          <p:cNvPr id="2097168" name="Picture Placeholder 11"/>
          <p:cNvPicPr>
            <a:picLocks noGrp="1" noChangeAspect="1"/>
          </p:cNvPicPr>
          <p:nvPr>
            <p:ph type="pic" idx="1"/>
          </p:nvPr>
        </p:nvPicPr>
        <p:blipFill>
          <a:blip r:embed="rId3"/>
          <a:srcRect t="31361" b="31361"/>
          <a:stretch>
            <a:fillRect/>
          </a:stretch>
        </p:blipFill>
        <p:spPr>
          <a:xfrm>
            <a:off x="6845349" y="487680"/>
            <a:ext cx="4772025" cy="5867866"/>
          </a:xfrm>
        </p:spPr>
      </p:pic>
      <p:sp>
        <p:nvSpPr>
          <p:cNvPr id="1048690" name="Text Placeholder 3"/>
          <p:cNvSpPr>
            <a:spLocks noGrp="1"/>
          </p:cNvSpPr>
          <p:nvPr>
            <p:ph type="body" sz="half" idx="2"/>
          </p:nvPr>
        </p:nvSpPr>
        <p:spPr>
          <a:xfrm>
            <a:off x="574626" y="2306320"/>
            <a:ext cx="4772025" cy="2245360"/>
          </a:xfrm>
        </p:spPr>
        <p:txBody>
          <a:bodyPr>
            <a:normAutofit/>
          </a:bodyPr>
          <a:lstStyle/>
          <a:p>
            <a:r>
              <a:rPr lang="en-US" dirty="0"/>
              <a:t>Initially, we were not clear on the boundaries of the community, so we ended up going to areas where young people within our criteria were hard to reach. Within a space of 30 minutes, you wouldn’t find any young person moving around this road. Learning on the community boundaries.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E44A-788E-224D-BA80-E9544A0377E0}"/>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30322E30-8E1F-6C43-B14D-438E245824E6}"/>
              </a:ext>
            </a:extLst>
          </p:cNvPr>
          <p:cNvSpPr>
            <a:spLocks noGrp="1"/>
          </p:cNvSpPr>
          <p:nvPr>
            <p:ph idx="1"/>
          </p:nvPr>
        </p:nvSpPr>
        <p:spPr/>
        <p:txBody>
          <a:bodyPr/>
          <a:lstStyle/>
          <a:p>
            <a:pPr marL="0" indent="0">
              <a:buNone/>
            </a:pPr>
            <a:r>
              <a:rPr lang="en-US" dirty="0"/>
              <a:t>Analysis divided into three groups of participants</a:t>
            </a:r>
          </a:p>
          <a:p>
            <a:r>
              <a:rPr lang="en-US" dirty="0"/>
              <a:t>Never heard about CHIEDZA</a:t>
            </a:r>
          </a:p>
          <a:p>
            <a:r>
              <a:rPr lang="en-US" dirty="0"/>
              <a:t>Knew about CHIEDZA but never been there</a:t>
            </a:r>
          </a:p>
          <a:p>
            <a:r>
              <a:rPr lang="en-US" dirty="0"/>
              <a:t>Have been to CHIEDZA</a:t>
            </a:r>
          </a:p>
        </p:txBody>
      </p:sp>
    </p:spTree>
    <p:extLst>
      <p:ext uri="{BB962C8B-B14F-4D97-AF65-F5344CB8AC3E}">
        <p14:creationId xmlns:p14="http://schemas.microsoft.com/office/powerpoint/2010/main" val="970821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DF9FB-746F-7D4A-B0BD-4B0FCA668A03}"/>
              </a:ext>
            </a:extLst>
          </p:cNvPr>
          <p:cNvSpPr>
            <a:spLocks noGrp="1"/>
          </p:cNvSpPr>
          <p:nvPr>
            <p:ph type="title"/>
          </p:nvPr>
        </p:nvSpPr>
        <p:spPr/>
        <p:txBody>
          <a:bodyPr/>
          <a:lstStyle/>
          <a:p>
            <a:r>
              <a:rPr lang="en-US" dirty="0"/>
              <a:t>FINDINGS</a:t>
            </a:r>
          </a:p>
        </p:txBody>
      </p:sp>
    </p:spTree>
    <p:extLst>
      <p:ext uri="{BB962C8B-B14F-4D97-AF65-F5344CB8AC3E}">
        <p14:creationId xmlns:p14="http://schemas.microsoft.com/office/powerpoint/2010/main" val="3235492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ext Placeholder 2"/>
          <p:cNvSpPr>
            <a:spLocks noGrp="1"/>
          </p:cNvSpPr>
          <p:nvPr>
            <p:ph type="body" idx="1"/>
          </p:nvPr>
        </p:nvSpPr>
        <p:spPr>
          <a:xfrm>
            <a:off x="3852641" y="975758"/>
            <a:ext cx="3070034" cy="1024804"/>
          </a:xfrm>
        </p:spPr>
        <p:txBody>
          <a:bodyPr/>
          <a:lstStyle/>
          <a:p>
            <a:r>
              <a:rPr lang="en-US" dirty="0"/>
              <a:t>KNEW ABOUT CHIEDZA BUT NEVER BEEN THERE</a:t>
            </a:r>
          </a:p>
        </p:txBody>
      </p:sp>
      <p:sp>
        <p:nvSpPr>
          <p:cNvPr id="1048657" name="Text Placeholder 3"/>
          <p:cNvSpPr>
            <a:spLocks noGrp="1"/>
          </p:cNvSpPr>
          <p:nvPr>
            <p:ph type="body" sz="half" idx="15"/>
          </p:nvPr>
        </p:nvSpPr>
        <p:spPr>
          <a:xfrm>
            <a:off x="3872973" y="2237820"/>
            <a:ext cx="3049702" cy="4572000"/>
          </a:xfrm>
        </p:spPr>
        <p:txBody>
          <a:bodyPr>
            <a:normAutofit/>
          </a:bodyPr>
          <a:lstStyle/>
          <a:p>
            <a:r>
              <a:rPr lang="en-US" sz="1600" u="sng" dirty="0"/>
              <a:t>TOTAL PARTICIPANTS</a:t>
            </a:r>
            <a:r>
              <a:rPr lang="en-US" sz="1600" dirty="0"/>
              <a:t> = </a:t>
            </a:r>
            <a:r>
              <a:rPr lang="en-US" sz="1600" i="1" dirty="0"/>
              <a:t>8</a:t>
            </a:r>
          </a:p>
          <a:p>
            <a:endParaRPr lang="en-US" sz="1600" dirty="0"/>
          </a:p>
          <a:p>
            <a:r>
              <a:rPr lang="en-US" sz="1600" dirty="0"/>
              <a:t>5 MALES     = </a:t>
            </a:r>
            <a:r>
              <a:rPr lang="en-US" sz="1600" i="1" dirty="0"/>
              <a:t>62,5%</a:t>
            </a:r>
          </a:p>
          <a:p>
            <a:r>
              <a:rPr lang="en-US" sz="1600" dirty="0"/>
              <a:t>3 FEMALES  = </a:t>
            </a:r>
            <a:r>
              <a:rPr lang="en-US" sz="1600" i="1" dirty="0"/>
              <a:t>37,5%</a:t>
            </a:r>
          </a:p>
          <a:p>
            <a:endParaRPr lang="en-US" sz="1600" dirty="0"/>
          </a:p>
          <a:p>
            <a:r>
              <a:rPr lang="en-US" sz="1600" u="sng" dirty="0"/>
              <a:t>DISTANCE FROM THE CLUSTER</a:t>
            </a:r>
          </a:p>
          <a:p>
            <a:endParaRPr lang="en-US" sz="1600" dirty="0"/>
          </a:p>
          <a:p>
            <a:r>
              <a:rPr lang="en-US" sz="1600" dirty="0"/>
              <a:t>5 NEAR  = </a:t>
            </a:r>
            <a:r>
              <a:rPr lang="en-US" sz="1600" i="1" dirty="0"/>
              <a:t>62,5 %</a:t>
            </a:r>
          </a:p>
          <a:p>
            <a:r>
              <a:rPr lang="en-US" sz="1600" dirty="0"/>
              <a:t>3 FAR    = </a:t>
            </a:r>
            <a:r>
              <a:rPr lang="en-US" sz="1600" i="1" dirty="0"/>
              <a:t>37,5 %</a:t>
            </a:r>
          </a:p>
        </p:txBody>
      </p:sp>
      <p:sp>
        <p:nvSpPr>
          <p:cNvPr id="1048658" name="Text Placeholder 4"/>
          <p:cNvSpPr>
            <a:spLocks noGrp="1"/>
          </p:cNvSpPr>
          <p:nvPr>
            <p:ph type="body" sz="quarter" idx="3"/>
          </p:nvPr>
        </p:nvSpPr>
        <p:spPr>
          <a:xfrm>
            <a:off x="487920" y="813518"/>
            <a:ext cx="3063240" cy="993121"/>
          </a:xfrm>
        </p:spPr>
        <p:txBody>
          <a:bodyPr/>
          <a:lstStyle/>
          <a:p>
            <a:r>
              <a:rPr lang="en-US" dirty="0"/>
              <a:t>HAVE BEEN TO CHIEDZA</a:t>
            </a:r>
          </a:p>
        </p:txBody>
      </p:sp>
      <p:sp>
        <p:nvSpPr>
          <p:cNvPr id="1048659" name="Text Placeholder 5"/>
          <p:cNvSpPr>
            <a:spLocks noGrp="1"/>
          </p:cNvSpPr>
          <p:nvPr>
            <p:ph type="body" sz="half" idx="16"/>
          </p:nvPr>
        </p:nvSpPr>
        <p:spPr>
          <a:xfrm>
            <a:off x="487922" y="2359756"/>
            <a:ext cx="3063240" cy="4572000"/>
          </a:xfrm>
        </p:spPr>
        <p:txBody>
          <a:bodyPr>
            <a:normAutofit/>
          </a:bodyPr>
          <a:lstStyle/>
          <a:p>
            <a:r>
              <a:rPr lang="en-US" sz="1600" u="sng" dirty="0"/>
              <a:t>TOTAL PARTICIPANTS</a:t>
            </a:r>
            <a:r>
              <a:rPr lang="en-US" sz="1600" dirty="0"/>
              <a:t> = </a:t>
            </a:r>
            <a:r>
              <a:rPr lang="en-US" sz="1600" i="1" dirty="0"/>
              <a:t>20</a:t>
            </a:r>
          </a:p>
          <a:p>
            <a:endParaRPr lang="en-US" sz="1600" dirty="0"/>
          </a:p>
          <a:p>
            <a:r>
              <a:rPr lang="en-US" sz="1600" dirty="0"/>
              <a:t>11 MALES   = </a:t>
            </a:r>
            <a:r>
              <a:rPr lang="en-US" sz="1600" i="1" dirty="0"/>
              <a:t>55%</a:t>
            </a:r>
          </a:p>
          <a:p>
            <a:r>
              <a:rPr lang="en-US" sz="1600" dirty="0"/>
              <a:t>9 FEMALES = </a:t>
            </a:r>
            <a:r>
              <a:rPr lang="en-US" sz="1600" i="1" dirty="0"/>
              <a:t>45%</a:t>
            </a:r>
          </a:p>
          <a:p>
            <a:endParaRPr lang="en-US" sz="1600" dirty="0"/>
          </a:p>
          <a:p>
            <a:r>
              <a:rPr lang="en-US" sz="1600" u="sng" dirty="0"/>
              <a:t>DISTANCE FROM THE CLUSTER</a:t>
            </a:r>
          </a:p>
          <a:p>
            <a:endParaRPr lang="en-US" sz="1600" u="sng" dirty="0"/>
          </a:p>
          <a:p>
            <a:r>
              <a:rPr lang="en-US" sz="1600" dirty="0"/>
              <a:t>12 NEAR  = </a:t>
            </a:r>
            <a:r>
              <a:rPr lang="en-US" sz="1600" i="1" dirty="0"/>
              <a:t>60%</a:t>
            </a:r>
          </a:p>
          <a:p>
            <a:r>
              <a:rPr lang="en-US" sz="1600" dirty="0"/>
              <a:t> 6 FAR     = </a:t>
            </a:r>
            <a:r>
              <a:rPr lang="en-US" sz="1600" i="1" dirty="0"/>
              <a:t>30%</a:t>
            </a:r>
          </a:p>
          <a:p>
            <a:r>
              <a:rPr lang="en-US" sz="1600" dirty="0"/>
              <a:t> 2 ?         = </a:t>
            </a:r>
            <a:r>
              <a:rPr lang="en-US" sz="1600" i="1" dirty="0"/>
              <a:t>10%</a:t>
            </a:r>
          </a:p>
        </p:txBody>
      </p:sp>
      <p:sp>
        <p:nvSpPr>
          <p:cNvPr id="1048660" name="Text Placeholder 6"/>
          <p:cNvSpPr>
            <a:spLocks noGrp="1"/>
          </p:cNvSpPr>
          <p:nvPr>
            <p:ph type="body" sz="quarter" idx="13"/>
          </p:nvPr>
        </p:nvSpPr>
        <p:spPr>
          <a:xfrm>
            <a:off x="7224152" y="714829"/>
            <a:ext cx="3070025" cy="986249"/>
          </a:xfrm>
        </p:spPr>
        <p:txBody>
          <a:bodyPr/>
          <a:lstStyle/>
          <a:p>
            <a:r>
              <a:rPr lang="en-US" dirty="0"/>
              <a:t>NEVER HEARD ABOUT CHIEDZA</a:t>
            </a:r>
          </a:p>
        </p:txBody>
      </p:sp>
      <p:sp>
        <p:nvSpPr>
          <p:cNvPr id="1048661" name="Text Placeholder 7"/>
          <p:cNvSpPr>
            <a:spLocks noGrp="1"/>
          </p:cNvSpPr>
          <p:nvPr>
            <p:ph type="body" sz="half" idx="17"/>
          </p:nvPr>
        </p:nvSpPr>
        <p:spPr>
          <a:xfrm>
            <a:off x="7224154" y="2286001"/>
            <a:ext cx="3070025" cy="4572000"/>
          </a:xfrm>
        </p:spPr>
        <p:txBody>
          <a:bodyPr>
            <a:normAutofit/>
          </a:bodyPr>
          <a:lstStyle/>
          <a:p>
            <a:r>
              <a:rPr lang="en-US" sz="1600" u="sng" dirty="0"/>
              <a:t>TOTAL PARTICIPANTS </a:t>
            </a:r>
            <a:r>
              <a:rPr lang="en-US" sz="1600" dirty="0"/>
              <a:t>= </a:t>
            </a:r>
            <a:r>
              <a:rPr lang="en-US" sz="1600" i="1" dirty="0"/>
              <a:t>14</a:t>
            </a:r>
          </a:p>
          <a:p>
            <a:endParaRPr lang="en-US" sz="1600" dirty="0"/>
          </a:p>
          <a:p>
            <a:r>
              <a:rPr lang="en-US" sz="1600" dirty="0"/>
              <a:t>6 MALES    = </a:t>
            </a:r>
            <a:r>
              <a:rPr lang="en-US" sz="1600" i="1" dirty="0"/>
              <a:t>43%</a:t>
            </a:r>
          </a:p>
          <a:p>
            <a:r>
              <a:rPr lang="en-US" sz="1600" dirty="0"/>
              <a:t>8 FEMALES = </a:t>
            </a:r>
            <a:r>
              <a:rPr lang="en-US" sz="1600" i="1" dirty="0"/>
              <a:t>57%</a:t>
            </a:r>
          </a:p>
          <a:p>
            <a:endParaRPr lang="en-US" sz="1600" dirty="0"/>
          </a:p>
          <a:p>
            <a:r>
              <a:rPr lang="en-US" sz="1600" u="sng" dirty="0"/>
              <a:t>DISTANCE FROM THE CLUSTER</a:t>
            </a:r>
          </a:p>
          <a:p>
            <a:endParaRPr lang="en-US" sz="1600" u="sng" dirty="0"/>
          </a:p>
          <a:p>
            <a:r>
              <a:rPr lang="en-US" sz="1600" dirty="0"/>
              <a:t>5 NEAR = </a:t>
            </a:r>
            <a:r>
              <a:rPr lang="en-US" sz="1600" i="1" dirty="0"/>
              <a:t>36%</a:t>
            </a:r>
          </a:p>
          <a:p>
            <a:r>
              <a:rPr lang="en-US" sz="1600" dirty="0"/>
              <a:t>6 FAR    = </a:t>
            </a:r>
            <a:r>
              <a:rPr lang="en-US" sz="1600" i="1" dirty="0"/>
              <a:t>43%</a:t>
            </a:r>
          </a:p>
          <a:p>
            <a:r>
              <a:rPr lang="en-US" sz="1600" dirty="0"/>
              <a:t>3 ?        = </a:t>
            </a:r>
            <a:r>
              <a:rPr lang="en-US" sz="1600" i="1" dirty="0"/>
              <a:t>21%</a:t>
            </a:r>
          </a:p>
          <a:p>
            <a:r>
              <a:rPr lang="en-US" sz="1600" dirty="0"/>
              <a:t> </a:t>
            </a:r>
          </a:p>
        </p:txBody>
      </p:sp>
    </p:spTree>
    <p:extLst>
      <p:ext uri="{BB962C8B-B14F-4D97-AF65-F5344CB8AC3E}">
        <p14:creationId xmlns:p14="http://schemas.microsoft.com/office/powerpoint/2010/main" val="1582493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4" name="Table 5"/>
          <p:cNvGraphicFramePr>
            <a:graphicFrameLocks noGrp="1"/>
          </p:cNvGraphicFramePr>
          <p:nvPr/>
        </p:nvGraphicFramePr>
        <p:xfrm>
          <a:off x="720635" y="475431"/>
          <a:ext cx="7548745" cy="6217979"/>
        </p:xfrm>
        <a:graphic>
          <a:graphicData uri="http://schemas.openxmlformats.org/drawingml/2006/table">
            <a:tbl>
              <a:tblPr firstRow="1" firstCol="1" bandRow="1"/>
              <a:tblGrid>
                <a:gridCol w="3211710">
                  <a:extLst>
                    <a:ext uri="{9D8B030D-6E8A-4147-A177-3AD203B41FA5}">
                      <a16:colId xmlns:a16="http://schemas.microsoft.com/office/drawing/2014/main" val="20000"/>
                    </a:ext>
                  </a:extLst>
                </a:gridCol>
                <a:gridCol w="1068707">
                  <a:extLst>
                    <a:ext uri="{9D8B030D-6E8A-4147-A177-3AD203B41FA5}">
                      <a16:colId xmlns:a16="http://schemas.microsoft.com/office/drawing/2014/main" val="20001"/>
                    </a:ext>
                  </a:extLst>
                </a:gridCol>
                <a:gridCol w="1133012">
                  <a:extLst>
                    <a:ext uri="{9D8B030D-6E8A-4147-A177-3AD203B41FA5}">
                      <a16:colId xmlns:a16="http://schemas.microsoft.com/office/drawing/2014/main" val="20002"/>
                    </a:ext>
                  </a:extLst>
                </a:gridCol>
                <a:gridCol w="2135316">
                  <a:extLst>
                    <a:ext uri="{9D8B030D-6E8A-4147-A177-3AD203B41FA5}">
                      <a16:colId xmlns:a16="http://schemas.microsoft.com/office/drawing/2014/main" val="20003"/>
                    </a:ext>
                  </a:extLst>
                </a:gridCol>
              </a:tblGrid>
              <a:tr h="378977">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PARTICIPANT</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SEX</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AGE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DISTANCE FROM THE CLUSTER</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0382">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BUSY</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FEMALE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17</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BUDIRIRO 1     (FAR)</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0382">
                <a:tc>
                  <a:txBody>
                    <a:bodyPr/>
                    <a:lstStyle/>
                    <a:p>
                      <a:pPr marL="0" marR="0" algn="l">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STILL GOES THERE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FEMALE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17</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BUDIRIRO 1     (FAR)</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0382">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STILL GOES THERE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FEMALE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19</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BUDIRIRO 1     (NEAR)</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0382">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RELOCATION</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MALE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17</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BUDIRIRO 1     (NEAR)</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0382">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STILL GOES THERE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MALE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23</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BUDIRIRO 1     (FAR)</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0382">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LESS INFORMATION, LAZY</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FEMALE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21</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HATCLIFFE       (NEAR)</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0382">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RELOCATION, BUSY</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MALE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19</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HATCLIFFE       (NEAR)</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0382">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LAZY</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FEMALE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18</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TAFARA            (NEAR)</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0382">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STILL GOES THERE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FEMALE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19</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TAFARA           (FAR)</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70382">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BUSY</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FEMALE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17</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TAFARA           (FAR)</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70382">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STILL GOES THERE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MALE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TAFARA          (NEAR)</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70382">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LAZY</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MALE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17</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TAFARA          (NEAR)</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70382">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BUSY</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MALE </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TAFARA</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70382">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STILL GOES THERE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MALE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22</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TAFARA           (NEAR)</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70382">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RELOCATION</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MALE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22</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TAFARA           (NEAR)</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70382">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STILL GOES THERE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MALE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22</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TAFARA         </a:t>
                      </a: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 (NEAR)</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19327">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STILL YOUNG FOR THE SREVICES</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FEMALE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16</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BUDIRIRO 1    (NEAR)</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70382">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STILL HAS THEM</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MALE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22</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BUDIRIRO 1    (NEAR)</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70382">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WASN’T AROUND</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FEMALE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20</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TAFARA           (FAR)</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70382">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BORED IN QUEUE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MALE</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16</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TAFARA</a:t>
                      </a:r>
                    </a:p>
                  </a:txBody>
                  <a:tcPr marL="31678" marR="3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
        <p:nvSpPr>
          <p:cNvPr id="1048588" name="Rectangle 2"/>
          <p:cNvSpPr>
            <a:spLocks noChangeArrowheads="1"/>
          </p:cNvSpPr>
          <p:nvPr/>
        </p:nvSpPr>
        <p:spPr bwMode="auto">
          <a:xfrm>
            <a:off x="8351521" y="280823"/>
            <a:ext cx="2956559" cy="769393"/>
          </a:xfrm>
          <a:prstGeom prst="rect">
            <a:avLst/>
          </a:prstGeom>
          <a:noFill/>
          <a:ln>
            <a:noFill/>
          </a:ln>
          <a:effectLst/>
        </p:spPr>
        <p:txBody>
          <a:bodyPr vert="horz" wrap="squar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600" b="0" i="0" u="none" strike="noStrike" cap="none" normalizeH="0" baseline="0" dirty="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pPr>
            <a:r>
              <a:rPr lang="en-US" altLang="en-US" sz="2400" dirty="0">
                <a:latin typeface="+mj-lt"/>
              </a:rPr>
              <a:t>HAVE BEEN TO CHIEDZA</a:t>
            </a:r>
            <a:endParaRPr kumimoji="0" lang="en-US" altLang="en-US" sz="2400" b="0" i="0" u="none" strike="noStrike" cap="none" normalizeH="0" baseline="0" dirty="0">
              <a:ln>
                <a:noFill/>
              </a:ln>
              <a:solidFill>
                <a:schemeClr val="tx1"/>
              </a:solidFill>
              <a:effectLst/>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5BE0-C212-2147-8D3D-DBC2AF151563}"/>
              </a:ext>
            </a:extLst>
          </p:cNvPr>
          <p:cNvSpPr>
            <a:spLocks noGrp="1"/>
          </p:cNvSpPr>
          <p:nvPr>
            <p:ph type="title"/>
          </p:nvPr>
        </p:nvSpPr>
        <p:spPr/>
        <p:txBody>
          <a:bodyPr/>
          <a:lstStyle/>
          <a:p>
            <a:r>
              <a:rPr lang="en-US" dirty="0"/>
              <a:t>HAVE BEEN TO CHIEDZA</a:t>
            </a:r>
          </a:p>
        </p:txBody>
      </p:sp>
      <p:sp>
        <p:nvSpPr>
          <p:cNvPr id="3" name="Content Placeholder 2">
            <a:extLst>
              <a:ext uri="{FF2B5EF4-FFF2-40B4-BE49-F238E27FC236}">
                <a16:creationId xmlns:a16="http://schemas.microsoft.com/office/drawing/2014/main" id="{2229CBEA-705A-B148-A62F-5E99B3CE169E}"/>
              </a:ext>
            </a:extLst>
          </p:cNvPr>
          <p:cNvSpPr>
            <a:spLocks noGrp="1"/>
          </p:cNvSpPr>
          <p:nvPr>
            <p:ph idx="1"/>
          </p:nvPr>
        </p:nvSpPr>
        <p:spPr/>
        <p:txBody>
          <a:bodyPr/>
          <a:lstStyle/>
          <a:p>
            <a:r>
              <a:rPr lang="en-US" dirty="0"/>
              <a:t>Many still go regularly, and value it as an important service</a:t>
            </a:r>
          </a:p>
          <a:p>
            <a:r>
              <a:rPr lang="en-US" dirty="0"/>
              <a:t>Others have been once or twice but haven’t been back, either because they are busy, lazy or relocated. One male said he was bored in the queue, so didn’t return. Others said they weren’t around or had moved for a period of time. </a:t>
            </a:r>
          </a:p>
          <a:p>
            <a:endParaRPr lang="en-US" dirty="0"/>
          </a:p>
        </p:txBody>
      </p:sp>
    </p:spTree>
    <p:extLst>
      <p:ext uri="{BB962C8B-B14F-4D97-AF65-F5344CB8AC3E}">
        <p14:creationId xmlns:p14="http://schemas.microsoft.com/office/powerpoint/2010/main" val="620960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itle 1"/>
          <p:cNvSpPr>
            <a:spLocks noGrp="1"/>
          </p:cNvSpPr>
          <p:nvPr>
            <p:ph type="title"/>
          </p:nvPr>
        </p:nvSpPr>
        <p:spPr>
          <a:xfrm>
            <a:off x="8463280" y="426451"/>
            <a:ext cx="3627120" cy="1788429"/>
          </a:xfrm>
        </p:spPr>
        <p:txBody>
          <a:bodyPr>
            <a:normAutofit/>
          </a:bodyPr>
          <a:lstStyle/>
          <a:p>
            <a:r>
              <a:rPr lang="en-US" sz="2400" dirty="0"/>
              <a:t>KNEW ABOUT CHIEDZA BUT NEVER BEEN THERE</a:t>
            </a:r>
          </a:p>
        </p:txBody>
      </p:sp>
      <p:graphicFrame>
        <p:nvGraphicFramePr>
          <p:cNvPr id="4194306" name="Content Placeholder 3"/>
          <p:cNvGraphicFramePr>
            <a:graphicFrameLocks noGrp="1"/>
          </p:cNvGraphicFramePr>
          <p:nvPr>
            <p:ph idx="1"/>
            <p:extLst>
              <p:ext uri="{D42A27DB-BD31-4B8C-83A1-F6EECF244321}">
                <p14:modId xmlns:p14="http://schemas.microsoft.com/office/powerpoint/2010/main" val="765825390"/>
              </p:ext>
            </p:extLst>
          </p:nvPr>
        </p:nvGraphicFramePr>
        <p:xfrm>
          <a:off x="528320" y="426451"/>
          <a:ext cx="7565391" cy="6005098"/>
        </p:xfrm>
        <a:graphic>
          <a:graphicData uri="http://schemas.openxmlformats.org/drawingml/2006/table">
            <a:tbl>
              <a:tblPr firstRow="1" firstCol="1" bandRow="1"/>
              <a:tblGrid>
                <a:gridCol w="3221976">
                  <a:extLst>
                    <a:ext uri="{9D8B030D-6E8A-4147-A177-3AD203B41FA5}">
                      <a16:colId xmlns:a16="http://schemas.microsoft.com/office/drawing/2014/main" val="20000"/>
                    </a:ext>
                  </a:extLst>
                </a:gridCol>
                <a:gridCol w="1070279">
                  <a:extLst>
                    <a:ext uri="{9D8B030D-6E8A-4147-A177-3AD203B41FA5}">
                      <a16:colId xmlns:a16="http://schemas.microsoft.com/office/drawing/2014/main" val="20001"/>
                    </a:ext>
                  </a:extLst>
                </a:gridCol>
                <a:gridCol w="1134678">
                  <a:extLst>
                    <a:ext uri="{9D8B030D-6E8A-4147-A177-3AD203B41FA5}">
                      <a16:colId xmlns:a16="http://schemas.microsoft.com/office/drawing/2014/main" val="20002"/>
                    </a:ext>
                  </a:extLst>
                </a:gridCol>
                <a:gridCol w="2138458">
                  <a:extLst>
                    <a:ext uri="{9D8B030D-6E8A-4147-A177-3AD203B41FA5}">
                      <a16:colId xmlns:a16="http://schemas.microsoft.com/office/drawing/2014/main" val="20003"/>
                    </a:ext>
                  </a:extLst>
                </a:gridCol>
              </a:tblGrid>
              <a:tr h="746978">
                <a:tc>
                  <a:txBody>
                    <a:bodyPr/>
                    <a:lstStyle/>
                    <a:p>
                      <a:pPr marL="0" marR="0" algn="l">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PARTICIPANT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SEX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DISTANCE FROM THE CLUSTER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7265">
                <a:tc>
                  <a:txBody>
                    <a:bodyPr/>
                    <a:lstStyle/>
                    <a:p>
                      <a:pPr marL="0" marR="0" algn="l">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TAFARA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NEAR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57265">
                <a:tc>
                  <a:txBody>
                    <a:bodyPr/>
                    <a:lstStyle/>
                    <a:p>
                      <a:pPr marL="0" marR="0" algn="l">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TAFARA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NEAR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57265">
                <a:tc>
                  <a:txBody>
                    <a:bodyPr/>
                    <a:lstStyle/>
                    <a:p>
                      <a:pPr marL="0" marR="0" algn="l">
                        <a:lnSpc>
                          <a:spcPct val="107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TAFARA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NEAR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57265">
                <a:tc>
                  <a:txBody>
                    <a:bodyPr/>
                    <a:lstStyle/>
                    <a:p>
                      <a:pPr marL="0" marR="0" algn="l">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WARREN PARK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NEAR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7265">
                <a:tc>
                  <a:txBody>
                    <a:bodyPr/>
                    <a:lstStyle/>
                    <a:p>
                      <a:pPr marL="0" marR="0" algn="l">
                        <a:lnSpc>
                          <a:spcPct val="107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BUDIRIRO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NEAR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57265">
                <a:tc>
                  <a:txBody>
                    <a:bodyPr/>
                    <a:lstStyle/>
                    <a:p>
                      <a:pPr marL="0" marR="0" algn="l">
                        <a:lnSpc>
                          <a:spcPct val="107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HATCLIFFE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FAR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57265">
                <a:tc>
                  <a:txBody>
                    <a:bodyPr/>
                    <a:lstStyle/>
                    <a:p>
                      <a:pPr marL="0" marR="0" algn="l">
                        <a:lnSpc>
                          <a:spcPct val="107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TAFARA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FAR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57265">
                <a:tc>
                  <a:txBody>
                    <a:bodyPr/>
                    <a:lstStyle/>
                    <a:p>
                      <a:pPr marL="0" marR="0" algn="l">
                        <a:lnSpc>
                          <a:spcPct val="107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BUDIRIRO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FAR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048601" name="Rectangle 1"/>
          <p:cNvSpPr>
            <a:spLocks noChangeArrowheads="1"/>
          </p:cNvSpPr>
          <p:nvPr/>
        </p:nvSpPr>
        <p:spPr bwMode="auto">
          <a:xfrm>
            <a:off x="0" y="-101576"/>
            <a:ext cx="50800" cy="660352"/>
          </a:xfrm>
          <a:prstGeom prst="rect">
            <a:avLst/>
          </a:prstGeom>
          <a:noFill/>
          <a:ln>
            <a:noFill/>
          </a:ln>
          <a:effectLst/>
        </p:spPr>
        <p:txBody>
          <a:bodyPr vert="horz" wrap="non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600" b="0" i="0" u="none" strike="noStrike" cap="none" normalizeH="0" baseline="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D926-AB72-F948-B0CE-02A41D518BB3}"/>
              </a:ext>
            </a:extLst>
          </p:cNvPr>
          <p:cNvSpPr>
            <a:spLocks noGrp="1"/>
          </p:cNvSpPr>
          <p:nvPr>
            <p:ph type="title"/>
          </p:nvPr>
        </p:nvSpPr>
        <p:spPr/>
        <p:txBody>
          <a:bodyPr/>
          <a:lstStyle/>
          <a:p>
            <a:r>
              <a:rPr lang="en-US" dirty="0"/>
              <a:t>CHIEDZA</a:t>
            </a:r>
          </a:p>
        </p:txBody>
      </p:sp>
      <p:sp>
        <p:nvSpPr>
          <p:cNvPr id="3" name="Content Placeholder 2">
            <a:extLst>
              <a:ext uri="{FF2B5EF4-FFF2-40B4-BE49-F238E27FC236}">
                <a16:creationId xmlns:a16="http://schemas.microsoft.com/office/drawing/2014/main" id="{F243D932-A633-5743-BEED-2CF5632340C6}"/>
              </a:ext>
            </a:extLst>
          </p:cNvPr>
          <p:cNvSpPr>
            <a:spLocks noGrp="1"/>
          </p:cNvSpPr>
          <p:nvPr>
            <p:ph idx="1"/>
          </p:nvPr>
        </p:nvSpPr>
        <p:spPr>
          <a:xfrm>
            <a:off x="2231136" y="2638044"/>
            <a:ext cx="4185162" cy="3101983"/>
          </a:xfrm>
        </p:spPr>
        <p:txBody>
          <a:bodyPr/>
          <a:lstStyle/>
          <a:p>
            <a:r>
              <a:rPr lang="en-US" dirty="0"/>
              <a:t>Community based interventions to improve HIV outcomes among young people.</a:t>
            </a:r>
          </a:p>
          <a:p>
            <a:r>
              <a:rPr lang="en-US" dirty="0"/>
              <a:t>Cluster randomized trial in 12 intervention and 12 control communities in 3 provinces</a:t>
            </a:r>
            <a:r>
              <a:rPr lang="en-US" dirty="0">
                <a:solidFill>
                  <a:srgbClr val="00B050"/>
                </a:solidFill>
              </a:rPr>
              <a:t> </a:t>
            </a:r>
            <a:r>
              <a:rPr lang="en-US" dirty="0"/>
              <a:t>in Zimbabwe.</a:t>
            </a:r>
          </a:p>
          <a:p>
            <a:r>
              <a:rPr lang="en-US" dirty="0"/>
              <a:t>Services offered to all young people aged 16 to 24 years in the intervention communities</a:t>
            </a:r>
          </a:p>
          <a:p>
            <a:endParaRPr lang="en-US" dirty="0"/>
          </a:p>
        </p:txBody>
      </p:sp>
      <p:pic>
        <p:nvPicPr>
          <p:cNvPr id="5" name="Picture 4">
            <a:extLst>
              <a:ext uri="{FF2B5EF4-FFF2-40B4-BE49-F238E27FC236}">
                <a16:creationId xmlns:a16="http://schemas.microsoft.com/office/drawing/2014/main" id="{F11F7468-FF80-B541-8302-1A0A6A3BB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6298" y="2510725"/>
            <a:ext cx="5404374" cy="3603356"/>
          </a:xfrm>
          <a:prstGeom prst="rect">
            <a:avLst/>
          </a:prstGeom>
        </p:spPr>
      </p:pic>
    </p:spTree>
    <p:extLst>
      <p:ext uri="{BB962C8B-B14F-4D97-AF65-F5344CB8AC3E}">
        <p14:creationId xmlns:p14="http://schemas.microsoft.com/office/powerpoint/2010/main" val="1405932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8A438-9FFE-7743-ACEC-AFA9EF9ADF84}"/>
              </a:ext>
            </a:extLst>
          </p:cNvPr>
          <p:cNvSpPr>
            <a:spLocks noGrp="1"/>
          </p:cNvSpPr>
          <p:nvPr>
            <p:ph type="title"/>
          </p:nvPr>
        </p:nvSpPr>
        <p:spPr/>
        <p:txBody>
          <a:bodyPr/>
          <a:lstStyle/>
          <a:p>
            <a:r>
              <a:rPr lang="en-US" dirty="0"/>
              <a:t>KNEW ABOUT CHIEDZA BUT HAVE NEVER BEEN</a:t>
            </a:r>
          </a:p>
        </p:txBody>
      </p:sp>
      <p:sp>
        <p:nvSpPr>
          <p:cNvPr id="3" name="Content Placeholder 2">
            <a:extLst>
              <a:ext uri="{FF2B5EF4-FFF2-40B4-BE49-F238E27FC236}">
                <a16:creationId xmlns:a16="http://schemas.microsoft.com/office/drawing/2014/main" id="{0606CCBC-A83C-D145-9E59-29D397982EB1}"/>
              </a:ext>
            </a:extLst>
          </p:cNvPr>
          <p:cNvSpPr>
            <a:spLocks noGrp="1"/>
          </p:cNvSpPr>
          <p:nvPr>
            <p:ph idx="1"/>
          </p:nvPr>
        </p:nvSpPr>
        <p:spPr/>
        <p:txBody>
          <a:bodyPr/>
          <a:lstStyle/>
          <a:p>
            <a:r>
              <a:rPr lang="en-US" dirty="0"/>
              <a:t>Busy</a:t>
            </a:r>
          </a:p>
          <a:p>
            <a:r>
              <a:rPr lang="en-US" dirty="0"/>
              <a:t>Shy</a:t>
            </a:r>
          </a:p>
          <a:p>
            <a:r>
              <a:rPr lang="en-US" dirty="0"/>
              <a:t>Not yet interested</a:t>
            </a:r>
          </a:p>
          <a:p>
            <a:r>
              <a:rPr lang="en-US" dirty="0"/>
              <a:t>Some only knew about CHIEDZA when it was explained what it offered, rather than knowing it by name. </a:t>
            </a:r>
          </a:p>
          <a:p>
            <a:endParaRPr lang="en-US" dirty="0"/>
          </a:p>
        </p:txBody>
      </p:sp>
    </p:spTree>
    <p:extLst>
      <p:ext uri="{BB962C8B-B14F-4D97-AF65-F5344CB8AC3E}">
        <p14:creationId xmlns:p14="http://schemas.microsoft.com/office/powerpoint/2010/main" val="528314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Title 1"/>
          <p:cNvSpPr>
            <a:spLocks noGrp="1"/>
          </p:cNvSpPr>
          <p:nvPr>
            <p:ph type="title"/>
          </p:nvPr>
        </p:nvSpPr>
        <p:spPr>
          <a:xfrm>
            <a:off x="8636000" y="338530"/>
            <a:ext cx="3291840" cy="1022910"/>
          </a:xfrm>
        </p:spPr>
        <p:txBody>
          <a:bodyPr>
            <a:normAutofit fontScale="90000"/>
          </a:bodyPr>
          <a:lstStyle/>
          <a:p>
            <a:r>
              <a:rPr lang="en-US" sz="2400" dirty="0"/>
              <a:t>NEVER HEARD ABOUT CHIEDZA</a:t>
            </a:r>
          </a:p>
        </p:txBody>
      </p:sp>
      <p:graphicFrame>
        <p:nvGraphicFramePr>
          <p:cNvPr id="4194305" name="Content Placeholder 3"/>
          <p:cNvGraphicFramePr>
            <a:graphicFrameLocks noGrp="1"/>
          </p:cNvGraphicFramePr>
          <p:nvPr>
            <p:ph idx="1"/>
            <p:extLst>
              <p:ext uri="{D42A27DB-BD31-4B8C-83A1-F6EECF244321}">
                <p14:modId xmlns:p14="http://schemas.microsoft.com/office/powerpoint/2010/main" val="810273357"/>
              </p:ext>
            </p:extLst>
          </p:nvPr>
        </p:nvGraphicFramePr>
        <p:xfrm>
          <a:off x="1656080" y="137505"/>
          <a:ext cx="6341046" cy="6582989"/>
        </p:xfrm>
        <a:graphic>
          <a:graphicData uri="http://schemas.openxmlformats.org/drawingml/2006/table">
            <a:tbl>
              <a:tblPr firstRow="1" firstCol="1" bandRow="1"/>
              <a:tblGrid>
                <a:gridCol w="2692201">
                  <a:extLst>
                    <a:ext uri="{9D8B030D-6E8A-4147-A177-3AD203B41FA5}">
                      <a16:colId xmlns:a16="http://schemas.microsoft.com/office/drawing/2014/main" val="20000"/>
                    </a:ext>
                  </a:extLst>
                </a:gridCol>
                <a:gridCol w="899127">
                  <a:extLst>
                    <a:ext uri="{9D8B030D-6E8A-4147-A177-3AD203B41FA5}">
                      <a16:colId xmlns:a16="http://schemas.microsoft.com/office/drawing/2014/main" val="20001"/>
                    </a:ext>
                  </a:extLst>
                </a:gridCol>
                <a:gridCol w="953228">
                  <a:extLst>
                    <a:ext uri="{9D8B030D-6E8A-4147-A177-3AD203B41FA5}">
                      <a16:colId xmlns:a16="http://schemas.microsoft.com/office/drawing/2014/main" val="20002"/>
                    </a:ext>
                  </a:extLst>
                </a:gridCol>
                <a:gridCol w="1796490">
                  <a:extLst>
                    <a:ext uri="{9D8B030D-6E8A-4147-A177-3AD203B41FA5}">
                      <a16:colId xmlns:a16="http://schemas.microsoft.com/office/drawing/2014/main" val="20003"/>
                    </a:ext>
                  </a:extLst>
                </a:gridCol>
              </a:tblGrid>
              <a:tr h="613115">
                <a:tc>
                  <a:txBody>
                    <a:bodyPr/>
                    <a:lstStyle/>
                    <a:p>
                      <a:pPr marL="0" marR="0" algn="l">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PARTICIPANT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SEX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AGE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DISTANCE FROM THE CLUSTER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9733">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BUDIRIRO 1</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FEMALE</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18</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FAR</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3345">
                <a:tc>
                  <a:txBody>
                    <a:bodyPr/>
                    <a:lstStyle/>
                    <a:p>
                      <a:pPr marL="0" marR="0" algn="l">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BUDIRIRO 1</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MALE</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20</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FAR</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9733">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TAFARA</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FEMALE</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22</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NEAR</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9733">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BUDIRIRO 1</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MALE</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22</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FAR</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9733">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TAFARA</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FEMALE</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16</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FAR</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9733">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TAFARA</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MALE</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17</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9733">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TAFARA</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MALE</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21</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FAR</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29733">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TAFARA</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MALE</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22</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NEAR</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29733">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TAFARA</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MALE</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17</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NEAR</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29733">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WARREN PARK </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FEMALE</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22</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FAR</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29733">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TAFARA</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FEMALE</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20</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NEAR</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29733">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TAFARA</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FEMALE</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18</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429733">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WARREN PARK</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FEMALE </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22</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NEAR</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29733">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TAFARA</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FEMALE</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18</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5867" marR="55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1048590" name="Rectangle 1"/>
          <p:cNvSpPr>
            <a:spLocks noChangeArrowheads="1"/>
          </p:cNvSpPr>
          <p:nvPr/>
        </p:nvSpPr>
        <p:spPr bwMode="auto">
          <a:xfrm>
            <a:off x="-1674252" y="0"/>
            <a:ext cx="13758675" cy="677060"/>
          </a:xfrm>
          <a:prstGeom prst="rect">
            <a:avLst/>
          </a:prstGeom>
          <a:noFill/>
          <a:ln>
            <a:noFill/>
          </a:ln>
          <a:effectLst/>
        </p:spPr>
        <p:txBody>
          <a:bodyPr vert="horz" wrap="squar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600" b="0" i="0" u="none" strike="noStrike" cap="none" normalizeH="0" baseline="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625A-4FDE-2D4A-8AB2-1C325C363A41}"/>
              </a:ext>
            </a:extLst>
          </p:cNvPr>
          <p:cNvSpPr>
            <a:spLocks noGrp="1"/>
          </p:cNvSpPr>
          <p:nvPr>
            <p:ph type="title"/>
          </p:nvPr>
        </p:nvSpPr>
        <p:spPr/>
        <p:txBody>
          <a:bodyPr/>
          <a:lstStyle/>
          <a:p>
            <a:r>
              <a:rPr lang="en-US" dirty="0"/>
              <a:t>Never heard about CHIEDZA</a:t>
            </a:r>
          </a:p>
        </p:txBody>
      </p:sp>
      <p:sp>
        <p:nvSpPr>
          <p:cNvPr id="3" name="Content Placeholder 2">
            <a:extLst>
              <a:ext uri="{FF2B5EF4-FFF2-40B4-BE49-F238E27FC236}">
                <a16:creationId xmlns:a16="http://schemas.microsoft.com/office/drawing/2014/main" id="{2D550B46-876A-3D4E-991D-EAE9BB3D1772}"/>
              </a:ext>
            </a:extLst>
          </p:cNvPr>
          <p:cNvSpPr>
            <a:spLocks noGrp="1"/>
          </p:cNvSpPr>
          <p:nvPr>
            <p:ph idx="1"/>
          </p:nvPr>
        </p:nvSpPr>
        <p:spPr/>
        <p:txBody>
          <a:bodyPr/>
          <a:lstStyle/>
          <a:p>
            <a:r>
              <a:rPr lang="en-US" dirty="0"/>
              <a:t>Higher proportion of young people who lived further from CHIEDZA </a:t>
            </a:r>
            <a:r>
              <a:rPr lang="en-US" dirty="0" err="1"/>
              <a:t>centres</a:t>
            </a:r>
            <a:endParaRPr lang="en-US" dirty="0"/>
          </a:p>
        </p:txBody>
      </p:sp>
    </p:spTree>
    <p:extLst>
      <p:ext uri="{BB962C8B-B14F-4D97-AF65-F5344CB8AC3E}">
        <p14:creationId xmlns:p14="http://schemas.microsoft.com/office/powerpoint/2010/main" val="2443282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4C3C0-25E5-F84E-A93E-D15D2B75A9DB}"/>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328187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E84E-BB6A-BB48-A14A-AD14E260DFF1}"/>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793B0981-220B-7C49-A934-16DC51F4345E}"/>
              </a:ext>
            </a:extLst>
          </p:cNvPr>
          <p:cNvSpPr>
            <a:spLocks noGrp="1"/>
          </p:cNvSpPr>
          <p:nvPr>
            <p:ph idx="1"/>
          </p:nvPr>
        </p:nvSpPr>
        <p:spPr>
          <a:xfrm>
            <a:off x="2231136" y="2638044"/>
            <a:ext cx="7729728" cy="3731759"/>
          </a:xfrm>
        </p:spPr>
        <p:txBody>
          <a:bodyPr>
            <a:normAutofit/>
          </a:bodyPr>
          <a:lstStyle/>
          <a:p>
            <a:r>
              <a:rPr lang="en-US" dirty="0"/>
              <a:t>Those who have been to or heard of CHIEDZA largely valued it, and discussed the benefits they found CHIEDZA had had on their lives</a:t>
            </a:r>
          </a:p>
          <a:p>
            <a:r>
              <a:rPr lang="en-US" dirty="0"/>
              <a:t>Still quite a number of young people in CHIEDZA communities who don’t know about or haven’t accessed CHIEDZA services. </a:t>
            </a:r>
          </a:p>
          <a:p>
            <a:r>
              <a:rPr lang="en-US" dirty="0"/>
              <a:t>Particularly those who live further from CHIEDZA </a:t>
            </a:r>
            <a:r>
              <a:rPr lang="en-US" dirty="0" err="1"/>
              <a:t>centres</a:t>
            </a:r>
            <a:endParaRPr lang="en-US" dirty="0"/>
          </a:p>
          <a:p>
            <a:r>
              <a:rPr lang="en-US" dirty="0"/>
              <a:t>Young men were most likely to have heard of CHIEDZA, but not attend</a:t>
            </a:r>
          </a:p>
          <a:p>
            <a:r>
              <a:rPr lang="en-US" dirty="0"/>
              <a:t>Being busy, lazy, shy about going, or mobile were key reasons that some young people didn’t go to CHIEDZA, even when they had heard of it.</a:t>
            </a:r>
          </a:p>
        </p:txBody>
      </p:sp>
    </p:spTree>
    <p:extLst>
      <p:ext uri="{BB962C8B-B14F-4D97-AF65-F5344CB8AC3E}">
        <p14:creationId xmlns:p14="http://schemas.microsoft.com/office/powerpoint/2010/main" val="2671349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E84E-BB6A-BB48-A14A-AD14E260DFF1}"/>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793B0981-220B-7C49-A934-16DC51F4345E}"/>
              </a:ext>
            </a:extLst>
          </p:cNvPr>
          <p:cNvSpPr>
            <a:spLocks noGrp="1"/>
          </p:cNvSpPr>
          <p:nvPr>
            <p:ph idx="1"/>
          </p:nvPr>
        </p:nvSpPr>
        <p:spPr>
          <a:xfrm>
            <a:off x="2231136" y="2638044"/>
            <a:ext cx="7729728" cy="3731759"/>
          </a:xfrm>
        </p:spPr>
        <p:txBody>
          <a:bodyPr>
            <a:normAutofit/>
          </a:bodyPr>
          <a:lstStyle/>
          <a:p>
            <a:r>
              <a:rPr lang="en-US" dirty="0"/>
              <a:t>Although mobilization strategy has increased reach and attendance at CHIEDZA, there are still a number of young people in CHIEDZA communities who CHIEDZA has not reached</a:t>
            </a:r>
          </a:p>
          <a:p>
            <a:r>
              <a:rPr lang="en-US" dirty="0"/>
              <a:t>Value in youth researchers for community-based research</a:t>
            </a:r>
          </a:p>
        </p:txBody>
      </p:sp>
    </p:spTree>
    <p:extLst>
      <p:ext uri="{BB962C8B-B14F-4D97-AF65-F5344CB8AC3E}">
        <p14:creationId xmlns:p14="http://schemas.microsoft.com/office/powerpoint/2010/main" val="1916044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054A5-7347-5745-B37E-4039D853EA3D}"/>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AB64895D-5987-CC4A-BFC5-B07384C1A851}"/>
              </a:ext>
            </a:extLst>
          </p:cNvPr>
          <p:cNvSpPr>
            <a:spLocks noGrp="1"/>
          </p:cNvSpPr>
          <p:nvPr>
            <p:ph type="body" idx="1"/>
          </p:nvPr>
        </p:nvSpPr>
        <p:spPr/>
        <p:txBody>
          <a:bodyPr/>
          <a:lstStyle/>
          <a:p>
            <a:r>
              <a:rPr lang="en-US" dirty="0"/>
              <a:t>#</a:t>
            </a:r>
            <a:r>
              <a:rPr lang="en-US" dirty="0" err="1"/>
              <a:t>Chiedza</a:t>
            </a:r>
            <a:r>
              <a:rPr lang="en-US" dirty="0"/>
              <a:t>!</a:t>
            </a:r>
          </a:p>
          <a:p>
            <a:r>
              <a:rPr lang="en-US" dirty="0"/>
              <a:t>#</a:t>
            </a:r>
            <a:r>
              <a:rPr lang="en-US" dirty="0" err="1"/>
              <a:t>CommunityYouthNeighbourhoodWalks</a:t>
            </a:r>
            <a:r>
              <a:rPr lang="en-US" dirty="0"/>
              <a:t>!</a:t>
            </a:r>
          </a:p>
          <a:p>
            <a:endParaRPr lang="en-US" dirty="0"/>
          </a:p>
        </p:txBody>
      </p:sp>
    </p:spTree>
    <p:extLst>
      <p:ext uri="{BB962C8B-B14F-4D97-AF65-F5344CB8AC3E}">
        <p14:creationId xmlns:p14="http://schemas.microsoft.com/office/powerpoint/2010/main" val="2546166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3367-B23C-C94A-AAB3-7E081304C4D8}"/>
              </a:ext>
            </a:extLst>
          </p:cNvPr>
          <p:cNvSpPr>
            <a:spLocks noGrp="1"/>
          </p:cNvSpPr>
          <p:nvPr>
            <p:ph type="title"/>
          </p:nvPr>
        </p:nvSpPr>
        <p:spPr/>
        <p:txBody>
          <a:bodyPr/>
          <a:lstStyle/>
          <a:p>
            <a:r>
              <a:rPr lang="en-US" dirty="0" err="1"/>
              <a:t>CHIEDZa</a:t>
            </a:r>
            <a:endParaRPr lang="en-US" dirty="0"/>
          </a:p>
        </p:txBody>
      </p:sp>
      <p:sp>
        <p:nvSpPr>
          <p:cNvPr id="3" name="Content Placeholder 2">
            <a:extLst>
              <a:ext uri="{FF2B5EF4-FFF2-40B4-BE49-F238E27FC236}">
                <a16:creationId xmlns:a16="http://schemas.microsoft.com/office/drawing/2014/main" id="{C70BC310-425A-3245-8CC2-DD030C922EA9}"/>
              </a:ext>
            </a:extLst>
          </p:cNvPr>
          <p:cNvSpPr>
            <a:spLocks noGrp="1"/>
          </p:cNvSpPr>
          <p:nvPr>
            <p:ph idx="1"/>
          </p:nvPr>
        </p:nvSpPr>
        <p:spPr>
          <a:xfrm>
            <a:off x="2231136" y="2638044"/>
            <a:ext cx="7729728" cy="3576776"/>
          </a:xfrm>
        </p:spPr>
        <p:txBody>
          <a:bodyPr>
            <a:normAutofit fontScale="92500" lnSpcReduction="10000"/>
          </a:bodyPr>
          <a:lstStyle/>
          <a:p>
            <a:pPr marL="0" indent="0">
              <a:buNone/>
            </a:pPr>
            <a:r>
              <a:rPr lang="en-US" dirty="0"/>
              <a:t>CHIEDZA offers services including:</a:t>
            </a:r>
          </a:p>
          <a:p>
            <a:r>
              <a:rPr lang="en-US" dirty="0"/>
              <a:t>HIV (testing, treatment and adherence support)</a:t>
            </a:r>
          </a:p>
          <a:p>
            <a:r>
              <a:rPr lang="en-US" dirty="0"/>
              <a:t>STI (testing and treatment) </a:t>
            </a:r>
          </a:p>
          <a:p>
            <a:r>
              <a:rPr lang="en-US" dirty="0"/>
              <a:t>Menstrual hygiene management (pads, cups and pants) </a:t>
            </a:r>
          </a:p>
          <a:p>
            <a:r>
              <a:rPr lang="en-US" dirty="0"/>
              <a:t>Male underpants</a:t>
            </a:r>
          </a:p>
          <a:p>
            <a:r>
              <a:rPr lang="en-US" dirty="0"/>
              <a:t>Family planning</a:t>
            </a:r>
          </a:p>
          <a:p>
            <a:r>
              <a:rPr lang="en-US" dirty="0"/>
              <a:t>Pregnancy testing</a:t>
            </a:r>
          </a:p>
          <a:p>
            <a:r>
              <a:rPr lang="en-US" dirty="0"/>
              <a:t>Condoms</a:t>
            </a:r>
          </a:p>
          <a:p>
            <a:r>
              <a:rPr lang="en-US" dirty="0"/>
              <a:t>Relationship advice and counselling</a:t>
            </a:r>
          </a:p>
          <a:p>
            <a:r>
              <a:rPr lang="en-US" dirty="0"/>
              <a:t>Youth friendly services (games)</a:t>
            </a:r>
          </a:p>
          <a:p>
            <a:endParaRPr lang="en-US" dirty="0"/>
          </a:p>
        </p:txBody>
      </p:sp>
      <p:pic>
        <p:nvPicPr>
          <p:cNvPr id="5" name="Picture 4">
            <a:extLst>
              <a:ext uri="{FF2B5EF4-FFF2-40B4-BE49-F238E27FC236}">
                <a16:creationId xmlns:a16="http://schemas.microsoft.com/office/drawing/2014/main" id="{C0A33460-2A1C-3943-83B9-DBFC061E62D2}"/>
              </a:ext>
            </a:extLst>
          </p:cNvPr>
          <p:cNvPicPr>
            <a:picLocks noChangeAspect="1"/>
          </p:cNvPicPr>
          <p:nvPr/>
        </p:nvPicPr>
        <p:blipFill rotWithShape="1">
          <a:blip r:embed="rId2">
            <a:extLst>
              <a:ext uri="{28A0092B-C50C-407E-A947-70E740481C1C}">
                <a14:useLocalDpi xmlns:a14="http://schemas.microsoft.com/office/drawing/2010/main" val="0"/>
              </a:ext>
            </a:extLst>
          </a:blip>
          <a:srcRect l="10125" t="12203" r="11231" b="7797"/>
          <a:stretch/>
        </p:blipFill>
        <p:spPr>
          <a:xfrm>
            <a:off x="7929382" y="2341484"/>
            <a:ext cx="3074414" cy="4169896"/>
          </a:xfrm>
          <a:prstGeom prst="rect">
            <a:avLst/>
          </a:prstGeom>
        </p:spPr>
      </p:pic>
    </p:spTree>
    <p:extLst>
      <p:ext uri="{BB962C8B-B14F-4D97-AF65-F5344CB8AC3E}">
        <p14:creationId xmlns:p14="http://schemas.microsoft.com/office/powerpoint/2010/main" val="2739508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3367-B23C-C94A-AAB3-7E081304C4D8}"/>
              </a:ext>
            </a:extLst>
          </p:cNvPr>
          <p:cNvSpPr>
            <a:spLocks noGrp="1"/>
          </p:cNvSpPr>
          <p:nvPr>
            <p:ph type="title"/>
          </p:nvPr>
        </p:nvSpPr>
        <p:spPr/>
        <p:txBody>
          <a:bodyPr/>
          <a:lstStyle/>
          <a:p>
            <a:r>
              <a:rPr lang="en-US" dirty="0" err="1"/>
              <a:t>CHIEDZa</a:t>
            </a:r>
            <a:endParaRPr lang="en-US" dirty="0"/>
          </a:p>
        </p:txBody>
      </p:sp>
      <p:sp>
        <p:nvSpPr>
          <p:cNvPr id="3" name="Content Placeholder 2">
            <a:extLst>
              <a:ext uri="{FF2B5EF4-FFF2-40B4-BE49-F238E27FC236}">
                <a16:creationId xmlns:a16="http://schemas.microsoft.com/office/drawing/2014/main" id="{C70BC310-425A-3245-8CC2-DD030C922EA9}"/>
              </a:ext>
            </a:extLst>
          </p:cNvPr>
          <p:cNvSpPr>
            <a:spLocks noGrp="1"/>
          </p:cNvSpPr>
          <p:nvPr>
            <p:ph idx="1"/>
          </p:nvPr>
        </p:nvSpPr>
        <p:spPr>
          <a:xfrm>
            <a:off x="2231136" y="2638044"/>
            <a:ext cx="4531614" cy="3576776"/>
          </a:xfrm>
        </p:spPr>
        <p:txBody>
          <a:bodyPr>
            <a:normAutofit lnSpcReduction="10000"/>
          </a:bodyPr>
          <a:lstStyle/>
          <a:p>
            <a:pPr marL="0" indent="0">
              <a:buNone/>
            </a:pPr>
            <a:r>
              <a:rPr lang="en-US" dirty="0"/>
              <a:t>CHIEDZA: served a total of 38,130 eligible young people across the three provinces (as of August 2021)</a:t>
            </a:r>
          </a:p>
          <a:p>
            <a:r>
              <a:rPr lang="en-US" dirty="0"/>
              <a:t>But still some young people not reaching CHIEDZA</a:t>
            </a:r>
          </a:p>
          <a:p>
            <a:r>
              <a:rPr lang="en-US" dirty="0"/>
              <a:t>Either because they haven’t heard of CHIEDZA, or have heard but don’t want to come</a:t>
            </a:r>
          </a:p>
          <a:p>
            <a:r>
              <a:rPr lang="en-US" dirty="0"/>
              <a:t>Previous research in CHIEDZA has been with those </a:t>
            </a:r>
            <a:r>
              <a:rPr lang="en-US" i="1" dirty="0"/>
              <a:t>coming</a:t>
            </a:r>
            <a:r>
              <a:rPr lang="en-US" dirty="0"/>
              <a:t> to CHIEDZA. Gap in understanding of those </a:t>
            </a:r>
            <a:r>
              <a:rPr lang="en-US" i="1" dirty="0"/>
              <a:t>not coming</a:t>
            </a:r>
            <a:r>
              <a:rPr lang="en-US" dirty="0"/>
              <a:t> to CHIEDZA</a:t>
            </a:r>
          </a:p>
        </p:txBody>
      </p:sp>
      <p:pic>
        <p:nvPicPr>
          <p:cNvPr id="6" name="Picture 5">
            <a:extLst>
              <a:ext uri="{FF2B5EF4-FFF2-40B4-BE49-F238E27FC236}">
                <a16:creationId xmlns:a16="http://schemas.microsoft.com/office/drawing/2014/main" id="{39FF5A3E-FCFE-5C45-8699-F12B3943603D}"/>
              </a:ext>
            </a:extLst>
          </p:cNvPr>
          <p:cNvPicPr>
            <a:picLocks noChangeAspect="1"/>
          </p:cNvPicPr>
          <p:nvPr/>
        </p:nvPicPr>
        <p:blipFill rotWithShape="1">
          <a:blip r:embed="rId2">
            <a:extLst>
              <a:ext uri="{28A0092B-C50C-407E-A947-70E740481C1C}">
                <a14:useLocalDpi xmlns:a14="http://schemas.microsoft.com/office/drawing/2010/main" val="0"/>
              </a:ext>
            </a:extLst>
          </a:blip>
          <a:srcRect l="24850"/>
          <a:stretch/>
        </p:blipFill>
        <p:spPr>
          <a:xfrm>
            <a:off x="7139715" y="2638044"/>
            <a:ext cx="4031424" cy="3576776"/>
          </a:xfrm>
          <a:prstGeom prst="rect">
            <a:avLst/>
          </a:prstGeom>
        </p:spPr>
      </p:pic>
    </p:spTree>
    <p:extLst>
      <p:ext uri="{BB962C8B-B14F-4D97-AF65-F5344CB8AC3E}">
        <p14:creationId xmlns:p14="http://schemas.microsoft.com/office/powerpoint/2010/main" val="292849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A0BA-ACA9-A94D-941C-0B8904EC786C}"/>
              </a:ext>
            </a:extLst>
          </p:cNvPr>
          <p:cNvSpPr>
            <a:spLocks noGrp="1"/>
          </p:cNvSpPr>
          <p:nvPr>
            <p:ph type="title"/>
          </p:nvPr>
        </p:nvSpPr>
        <p:spPr>
          <a:xfrm>
            <a:off x="1600200" y="1463279"/>
            <a:ext cx="8991600" cy="1645920"/>
          </a:xfrm>
        </p:spPr>
        <p:txBody>
          <a:bodyPr/>
          <a:lstStyle/>
          <a:p>
            <a:r>
              <a:rPr lang="en-US" dirty="0"/>
              <a:t>Research QUESTIONS</a:t>
            </a:r>
          </a:p>
        </p:txBody>
      </p:sp>
      <p:sp>
        <p:nvSpPr>
          <p:cNvPr id="3" name="Text Placeholder 2">
            <a:extLst>
              <a:ext uri="{FF2B5EF4-FFF2-40B4-BE49-F238E27FC236}">
                <a16:creationId xmlns:a16="http://schemas.microsoft.com/office/drawing/2014/main" id="{2006DE59-D568-C147-BAAF-98FFD03C0432}"/>
              </a:ext>
            </a:extLst>
          </p:cNvPr>
          <p:cNvSpPr>
            <a:spLocks noGrp="1"/>
          </p:cNvSpPr>
          <p:nvPr>
            <p:ph type="body" idx="1"/>
          </p:nvPr>
        </p:nvSpPr>
        <p:spPr>
          <a:xfrm>
            <a:off x="2002420" y="3429000"/>
            <a:ext cx="8090704" cy="1265082"/>
          </a:xfrm>
        </p:spPr>
        <p:txBody>
          <a:bodyPr>
            <a:normAutofit/>
          </a:bodyPr>
          <a:lstStyle/>
          <a:p>
            <a:pPr marL="342900" indent="-342900">
              <a:buFont typeface="Arial" panose="020B0604020202020204" pitchFamily="34" charset="0"/>
              <a:buChar char="•"/>
            </a:pPr>
            <a:r>
              <a:rPr lang="en-US" dirty="0"/>
              <a:t>Who is not coming to CHIEDZA from the CHIEDZA communities?</a:t>
            </a:r>
            <a:r>
              <a:rPr lang="en-US" dirty="0">
                <a:solidFill>
                  <a:srgbClr val="00B050"/>
                </a:solidFill>
              </a:rPr>
              <a:t>                         </a:t>
            </a:r>
          </a:p>
          <a:p>
            <a:pPr marL="342900" indent="-342900">
              <a:buFont typeface="Arial" panose="020B0604020202020204" pitchFamily="34" charset="0"/>
              <a:buChar char="•"/>
            </a:pPr>
            <a:r>
              <a:rPr lang="en-US" dirty="0"/>
              <a:t>Why are some young people not coming to CHIEDZA?</a:t>
            </a:r>
          </a:p>
          <a:p>
            <a:endParaRPr lang="en-US" dirty="0"/>
          </a:p>
        </p:txBody>
      </p:sp>
    </p:spTree>
    <p:extLst>
      <p:ext uri="{BB962C8B-B14F-4D97-AF65-F5344CB8AC3E}">
        <p14:creationId xmlns:p14="http://schemas.microsoft.com/office/powerpoint/2010/main" val="357830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A0BA-ACA9-A94D-941C-0B8904EC786C}"/>
              </a:ext>
            </a:extLst>
          </p:cNvPr>
          <p:cNvSpPr>
            <a:spLocks noGrp="1"/>
          </p:cNvSpPr>
          <p:nvPr>
            <p:ph type="title"/>
          </p:nvPr>
        </p:nvSpPr>
        <p:spPr>
          <a:xfrm>
            <a:off x="1600200" y="1463279"/>
            <a:ext cx="8991600" cy="1645920"/>
          </a:xfrm>
        </p:spPr>
        <p:txBody>
          <a:bodyPr/>
          <a:lstStyle/>
          <a:p>
            <a:r>
              <a:rPr lang="en-US" dirty="0"/>
              <a:t>AIM</a:t>
            </a:r>
          </a:p>
        </p:txBody>
      </p:sp>
      <p:sp>
        <p:nvSpPr>
          <p:cNvPr id="3" name="Text Placeholder 2">
            <a:extLst>
              <a:ext uri="{FF2B5EF4-FFF2-40B4-BE49-F238E27FC236}">
                <a16:creationId xmlns:a16="http://schemas.microsoft.com/office/drawing/2014/main" id="{2006DE59-D568-C147-BAAF-98FFD03C0432}"/>
              </a:ext>
            </a:extLst>
          </p:cNvPr>
          <p:cNvSpPr>
            <a:spLocks noGrp="1"/>
          </p:cNvSpPr>
          <p:nvPr>
            <p:ph type="body" idx="1"/>
          </p:nvPr>
        </p:nvSpPr>
        <p:spPr>
          <a:xfrm>
            <a:off x="2118167" y="3429000"/>
            <a:ext cx="7998106" cy="1265082"/>
          </a:xfrm>
        </p:spPr>
        <p:txBody>
          <a:bodyPr>
            <a:normAutofit/>
          </a:bodyPr>
          <a:lstStyle/>
          <a:p>
            <a:r>
              <a:rPr lang="en-US" dirty="0"/>
              <a:t> To understand why some young people choose not to come to CHIEDZA.</a:t>
            </a:r>
          </a:p>
        </p:txBody>
      </p:sp>
    </p:spTree>
    <p:extLst>
      <p:ext uri="{BB962C8B-B14F-4D97-AF65-F5344CB8AC3E}">
        <p14:creationId xmlns:p14="http://schemas.microsoft.com/office/powerpoint/2010/main" val="376569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73C80-920B-374E-94B2-30FED1C7BBEB}"/>
              </a:ext>
            </a:extLst>
          </p:cNvPr>
          <p:cNvSpPr>
            <a:spLocks noGrp="1"/>
          </p:cNvSpPr>
          <p:nvPr>
            <p:ph type="title"/>
          </p:nvPr>
        </p:nvSpPr>
        <p:spPr/>
        <p:txBody>
          <a:bodyPr/>
          <a:lstStyle/>
          <a:p>
            <a:r>
              <a:rPr lang="en-US" dirty="0"/>
              <a:t>METHODS</a:t>
            </a:r>
          </a:p>
        </p:txBody>
      </p:sp>
    </p:spTree>
    <p:extLst>
      <p:ext uri="{BB962C8B-B14F-4D97-AF65-F5344CB8AC3E}">
        <p14:creationId xmlns:p14="http://schemas.microsoft.com/office/powerpoint/2010/main" val="259182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A107-774D-4546-9A28-B937336FCD43}"/>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CC885E79-D1DB-C942-82A3-19E042FF26FA}"/>
              </a:ext>
            </a:extLst>
          </p:cNvPr>
          <p:cNvSpPr>
            <a:spLocks noGrp="1"/>
          </p:cNvSpPr>
          <p:nvPr>
            <p:ph idx="1"/>
          </p:nvPr>
        </p:nvSpPr>
        <p:spPr/>
        <p:txBody>
          <a:bodyPr/>
          <a:lstStyle/>
          <a:p>
            <a:r>
              <a:rPr lang="en-US" dirty="0"/>
              <a:t>We conducted </a:t>
            </a:r>
            <a:r>
              <a:rPr lang="en-US" dirty="0" err="1"/>
              <a:t>neighbourhood</a:t>
            </a:r>
            <a:r>
              <a:rPr lang="en-US" dirty="0"/>
              <a:t> walks around the CHIEDZA communities in Harare </a:t>
            </a:r>
          </a:p>
          <a:p>
            <a:r>
              <a:rPr lang="en-US" dirty="0"/>
              <a:t>Informal individual interviews </a:t>
            </a:r>
          </a:p>
          <a:p>
            <a:r>
              <a:rPr lang="en-US" dirty="0"/>
              <a:t>Group interviews with young people in these communities</a:t>
            </a:r>
          </a:p>
          <a:p>
            <a:r>
              <a:rPr lang="en-US" dirty="0"/>
              <a:t>Observations within CHIEDZA communities</a:t>
            </a:r>
          </a:p>
          <a:p>
            <a:endParaRPr lang="en-US" dirty="0"/>
          </a:p>
        </p:txBody>
      </p:sp>
    </p:spTree>
    <p:extLst>
      <p:ext uri="{BB962C8B-B14F-4D97-AF65-F5344CB8AC3E}">
        <p14:creationId xmlns:p14="http://schemas.microsoft.com/office/powerpoint/2010/main" val="1875118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32FE-C183-204D-81EF-8EDFF746AA99}"/>
              </a:ext>
            </a:extLst>
          </p:cNvPr>
          <p:cNvSpPr>
            <a:spLocks noGrp="1"/>
          </p:cNvSpPr>
          <p:nvPr>
            <p:ph type="title"/>
          </p:nvPr>
        </p:nvSpPr>
        <p:spPr/>
        <p:txBody>
          <a:bodyPr/>
          <a:lstStyle/>
          <a:p>
            <a:r>
              <a:rPr lang="en-US" dirty="0"/>
              <a:t>Where?</a:t>
            </a:r>
          </a:p>
        </p:txBody>
      </p:sp>
      <p:sp>
        <p:nvSpPr>
          <p:cNvPr id="3" name="Content Placeholder 2">
            <a:extLst>
              <a:ext uri="{FF2B5EF4-FFF2-40B4-BE49-F238E27FC236}">
                <a16:creationId xmlns:a16="http://schemas.microsoft.com/office/drawing/2014/main" id="{2EC39585-2A41-E345-A41F-FCEF1436612C}"/>
              </a:ext>
            </a:extLst>
          </p:cNvPr>
          <p:cNvSpPr>
            <a:spLocks noGrp="1"/>
          </p:cNvSpPr>
          <p:nvPr>
            <p:ph idx="1"/>
          </p:nvPr>
        </p:nvSpPr>
        <p:spPr/>
        <p:txBody>
          <a:bodyPr/>
          <a:lstStyle/>
          <a:p>
            <a:pPr marL="0" indent="0">
              <a:buNone/>
            </a:pPr>
            <a:r>
              <a:rPr lang="en-US" dirty="0">
                <a:solidFill>
                  <a:schemeClr val="tx1"/>
                </a:solidFill>
              </a:rPr>
              <a:t>CHIEDZA Harare communities</a:t>
            </a:r>
            <a:r>
              <a:rPr lang="en-US" b="1" dirty="0">
                <a:solidFill>
                  <a:schemeClr val="tx1"/>
                </a:solidFill>
              </a:rPr>
              <a:t>:</a:t>
            </a:r>
            <a:r>
              <a:rPr lang="en-US" dirty="0"/>
              <a:t>   </a:t>
            </a:r>
          </a:p>
          <a:p>
            <a:r>
              <a:rPr lang="en-US" dirty="0" err="1"/>
              <a:t>Hatcliffe</a:t>
            </a:r>
            <a:endParaRPr lang="en-US" dirty="0"/>
          </a:p>
          <a:p>
            <a:r>
              <a:rPr lang="en-US" dirty="0" err="1"/>
              <a:t>Tafara</a:t>
            </a:r>
            <a:r>
              <a:rPr lang="en-US" dirty="0"/>
              <a:t> </a:t>
            </a:r>
          </a:p>
          <a:p>
            <a:r>
              <a:rPr lang="en-US" dirty="0"/>
              <a:t>Warren park</a:t>
            </a:r>
          </a:p>
          <a:p>
            <a:r>
              <a:rPr lang="en-US" dirty="0" err="1"/>
              <a:t>Budiriro</a:t>
            </a:r>
            <a:r>
              <a:rPr lang="en-US" dirty="0"/>
              <a:t> 1                   </a:t>
            </a:r>
          </a:p>
          <a:p>
            <a:endParaRPr lang="en-US" dirty="0"/>
          </a:p>
        </p:txBody>
      </p:sp>
    </p:spTree>
    <p:extLst>
      <p:ext uri="{BB962C8B-B14F-4D97-AF65-F5344CB8AC3E}">
        <p14:creationId xmlns:p14="http://schemas.microsoft.com/office/powerpoint/2010/main" val="115138012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{5556E9BF-5D40-CE4C-B1D4-09C94545CF4A}tf10001120</Template>
  <TotalTime>404</TotalTime>
  <Words>1120</Words>
  <Application>Microsoft Macintosh PowerPoint</Application>
  <PresentationFormat>Widescreen</PresentationFormat>
  <Paragraphs>311</Paragraphs>
  <Slides>26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Gill Sans MT</vt:lpstr>
      <vt:lpstr>Parcel</vt:lpstr>
      <vt:lpstr>COMMUNITY YOUTH NEIGHBOURHOOD WALKS  (within CHIEDZA process evaluation)</vt:lpstr>
      <vt:lpstr>CHIEDZA</vt:lpstr>
      <vt:lpstr>CHIEDZa</vt:lpstr>
      <vt:lpstr>CHIEDZa</vt:lpstr>
      <vt:lpstr>Research QUESTIONS</vt:lpstr>
      <vt:lpstr>AIM</vt:lpstr>
      <vt:lpstr>METHODS</vt:lpstr>
      <vt:lpstr>METHODS</vt:lpstr>
      <vt:lpstr>Where?</vt:lpstr>
      <vt:lpstr>Participants</vt:lpstr>
      <vt:lpstr>Questioning</vt:lpstr>
      <vt:lpstr>CHALLENGES, LESSONS AND EXPERIENCES</vt:lpstr>
      <vt:lpstr>  BOUNDARIES Kambuzuma High School</vt:lpstr>
      <vt:lpstr>Analysis</vt:lpstr>
      <vt:lpstr>FINDINGS</vt:lpstr>
      <vt:lpstr>PowerPoint Presentation</vt:lpstr>
      <vt:lpstr>PowerPoint Presentation</vt:lpstr>
      <vt:lpstr>HAVE BEEN TO CHIEDZA</vt:lpstr>
      <vt:lpstr>KNEW ABOUT CHIEDZA BUT NEVER BEEN THERE</vt:lpstr>
      <vt:lpstr>KNEW ABOUT CHIEDZA BUT HAVE NEVER BEEN</vt:lpstr>
      <vt:lpstr>NEVER HEARD ABOUT CHIEDZA</vt:lpstr>
      <vt:lpstr>Never heard about CHIEDZA</vt:lpstr>
      <vt:lpstr>CONCLUSIONS</vt:lpstr>
      <vt:lpstr>Conclusions</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YOUTH NEIGHBOURHOOD WALKS (with CHIEDZA process evaluation)</dc:title>
  <dc:creator>Nyasha Chigama</dc:creator>
  <cp:lastModifiedBy>Constance Mackworth-Young</cp:lastModifiedBy>
  <cp:revision>20</cp:revision>
  <dcterms:created xsi:type="dcterms:W3CDTF">2021-08-26T04:44:20Z</dcterms:created>
  <dcterms:modified xsi:type="dcterms:W3CDTF">2021-09-27T07:41:25Z</dcterms:modified>
</cp:coreProperties>
</file>